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9" r:id="rId2"/>
  </p:sldMasterIdLst>
  <p:notesMasterIdLst>
    <p:notesMasterId r:id="rId46"/>
  </p:notesMasterIdLst>
  <p:handoutMasterIdLst>
    <p:handoutMasterId r:id="rId47"/>
  </p:handoutMasterIdLst>
  <p:sldIdLst>
    <p:sldId id="557" r:id="rId3"/>
    <p:sldId id="558" r:id="rId4"/>
    <p:sldId id="559" r:id="rId5"/>
    <p:sldId id="521" r:id="rId6"/>
    <p:sldId id="522" r:id="rId7"/>
    <p:sldId id="483" r:id="rId8"/>
    <p:sldId id="523" r:id="rId9"/>
    <p:sldId id="486" r:id="rId10"/>
    <p:sldId id="539" r:id="rId11"/>
    <p:sldId id="540" r:id="rId12"/>
    <p:sldId id="538" r:id="rId13"/>
    <p:sldId id="524" r:id="rId14"/>
    <p:sldId id="525" r:id="rId15"/>
    <p:sldId id="526" r:id="rId16"/>
    <p:sldId id="527" r:id="rId17"/>
    <p:sldId id="548" r:id="rId18"/>
    <p:sldId id="534" r:id="rId19"/>
    <p:sldId id="533" r:id="rId20"/>
    <p:sldId id="532" r:id="rId21"/>
    <p:sldId id="528" r:id="rId22"/>
    <p:sldId id="530" r:id="rId23"/>
    <p:sldId id="542" r:id="rId24"/>
    <p:sldId id="529" r:id="rId25"/>
    <p:sldId id="531" r:id="rId26"/>
    <p:sldId id="550" r:id="rId27"/>
    <p:sldId id="553" r:id="rId28"/>
    <p:sldId id="554" r:id="rId29"/>
    <p:sldId id="535" r:id="rId30"/>
    <p:sldId id="536" r:id="rId31"/>
    <p:sldId id="537" r:id="rId32"/>
    <p:sldId id="544" r:id="rId33"/>
    <p:sldId id="545" r:id="rId34"/>
    <p:sldId id="546" r:id="rId35"/>
    <p:sldId id="549" r:id="rId36"/>
    <p:sldId id="460" r:id="rId37"/>
    <p:sldId id="555" r:id="rId38"/>
    <p:sldId id="543" r:id="rId39"/>
    <p:sldId id="560" r:id="rId40"/>
    <p:sldId id="561" r:id="rId41"/>
    <p:sldId id="562" r:id="rId42"/>
    <p:sldId id="563" r:id="rId43"/>
    <p:sldId id="564" r:id="rId44"/>
    <p:sldId id="565" r:id="rId45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2D369EB-4CEE-4F25-AA6A-AEDAFB9002D0}">
          <p14:sldIdLst>
            <p14:sldId id="557"/>
            <p14:sldId id="558"/>
            <p14:sldId id="559"/>
          </p14:sldIdLst>
        </p14:section>
        <p14:section name="Abstraction" id="{E45F5152-CE42-4AA3-A3A8-8CA8A8C447D1}">
          <p14:sldIdLst>
            <p14:sldId id="521"/>
            <p14:sldId id="522"/>
            <p14:sldId id="483"/>
            <p14:sldId id="523"/>
            <p14:sldId id="486"/>
            <p14:sldId id="539"/>
            <p14:sldId id="540"/>
          </p14:sldIdLst>
        </p14:section>
        <p14:section name="Interface" id="{6B2D6A81-DF15-4281-9294-A991E1CCE6DC}">
          <p14:sldIdLst>
            <p14:sldId id="538"/>
            <p14:sldId id="524"/>
            <p14:sldId id="525"/>
            <p14:sldId id="526"/>
            <p14:sldId id="527"/>
            <p14:sldId id="548"/>
            <p14:sldId id="534"/>
            <p14:sldId id="533"/>
            <p14:sldId id="532"/>
            <p14:sldId id="528"/>
            <p14:sldId id="530"/>
            <p14:sldId id="542"/>
            <p14:sldId id="529"/>
            <p14:sldId id="531"/>
            <p14:sldId id="550"/>
            <p14:sldId id="553"/>
            <p14:sldId id="554"/>
            <p14:sldId id="535"/>
            <p14:sldId id="536"/>
            <p14:sldId id="537"/>
            <p14:sldId id="544"/>
            <p14:sldId id="545"/>
            <p14:sldId id="546"/>
            <p14:sldId id="549"/>
            <p14:sldId id="460"/>
            <p14:sldId id="555"/>
            <p14:sldId id="543"/>
            <p14:sldId id="560"/>
            <p14:sldId id="561"/>
            <p14:sldId id="562"/>
            <p14:sldId id="563"/>
            <p14:sldId id="564"/>
            <p14:sldId id="5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3121"/>
    <a:srgbClr val="301301"/>
    <a:srgbClr val="2F1200"/>
    <a:srgbClr val="321300"/>
    <a:srgbClr val="F3BE60"/>
    <a:srgbClr val="663606"/>
    <a:srgbClr val="F9F0AB"/>
    <a:srgbClr val="F9E6AB"/>
    <a:srgbClr val="F9FAAB"/>
    <a:srgbClr val="767691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94" autoAdjust="0"/>
    <p:restoredTop sz="95280" autoAdjust="0"/>
  </p:normalViewPr>
  <p:slideViewPr>
    <p:cSldViewPr>
      <p:cViewPr varScale="1">
        <p:scale>
          <a:sx n="69" d="100"/>
          <a:sy n="69" d="100"/>
        </p:scale>
        <p:origin x="360" y="4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51" d="100"/>
          <a:sy n="51" d="100"/>
        </p:scale>
        <p:origin x="1840" y="6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10/22/2018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gif>
</file>

<file path=ppt/media/image33.png>
</file>

<file path=ppt/media/image34.jpg>
</file>

<file path=ppt/media/image35.jpg>
</file>

<file path=ppt/media/image36.png>
</file>

<file path=ppt/media/image37.jpeg>
</file>

<file path=ppt/media/image38.jp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eg>
</file>

<file path=ppt/media/image53.png>
</file>

<file path=ppt/media/image54.png>
</file>

<file path=ppt/media/image55.jpeg>
</file>

<file path=ppt/media/image56.gif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10/22/2018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5" Type="http://schemas.openxmlformats.org/officeDocument/2006/relationships/image" Target="../media/image31.png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5" Type="http://schemas.openxmlformats.org/officeDocument/2006/relationships/image" Target="../media/image31.png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3112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939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0748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781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6428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278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294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340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41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79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999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0720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2110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19299294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4286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4848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3394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5250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8826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5658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4305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792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7163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2802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09317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1411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2766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Java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interfaces </a:t>
            </a:r>
            <a:r>
              <a:rPr lang="en-US" dirty="0"/>
              <a:t>are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purely abstract classes</a:t>
            </a:r>
            <a:r>
              <a:rPr lang="en-US" dirty="0"/>
              <a:t>, but: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- All interface methods are abstract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- Interface members do not have scope modifiers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- Their scope is assumed public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- But public is not specified explicitly</a:t>
            </a:r>
            <a:endParaRPr lang="ru-RU" dirty="0"/>
          </a:p>
          <a:p>
            <a:pPr lvl="1">
              <a:lnSpc>
                <a:spcPct val="110000"/>
              </a:lnSpc>
            </a:pPr>
            <a:r>
              <a:rPr lang="en-US" dirty="0"/>
              <a:t>- Cannot define fields, inner types and constructors</a:t>
            </a:r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42448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9567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180188885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6760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 Software University Foundation – </a:t>
            </a:r>
            <a:r>
              <a:rPr kumimoji="0" lang="en-US" sz="1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http://softuni.org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work is licensed under the </a:t>
            </a:r>
            <a:r>
              <a:rPr kumimoji="0" lang="en-US" sz="1000" b="0" i="0" u="sng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Creative Commons Attribution-NonCommercial-ShareAlike</a:t>
            </a:r>
            <a:r>
              <a:rPr kumimoji="0" lang="en-US" sz="1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951880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81980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Polymorphism is the ability of an object to take on many forms. The most common use of polymorphism in OOP occurs when a parent class reference is used to refer to a child class object.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8893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3623806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 Software University Foundation – </a:t>
            </a:r>
            <a:r>
              <a:rPr kumimoji="0" lang="en-US" sz="1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http://softuni.org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work is licensed under the </a:t>
            </a:r>
            <a:r>
              <a:rPr kumimoji="0" lang="en-US" sz="1000" b="0" i="0" u="sng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Creative Commons Attribution-NonCommercial-ShareAlike</a:t>
            </a:r>
            <a:r>
              <a:rPr kumimoji="0" lang="en-US" sz="1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67346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 Software University Foundation – </a:t>
            </a:r>
            <a:r>
              <a:rPr kumimoji="0" lang="en-US" sz="1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http://softuni.org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work is licensed under the </a:t>
            </a:r>
            <a:r>
              <a:rPr kumimoji="0" lang="en-US" sz="1000" b="0" i="0" u="sng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Creative Commons Attribution-NonCommercial-ShareAlike</a:t>
            </a:r>
            <a:r>
              <a:rPr kumimoji="0" lang="en-US" sz="1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3117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106363"/>
            <a:ext cx="6096000" cy="3429000"/>
          </a:xfrm>
        </p:spPr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3534601"/>
            <a:ext cx="6096000" cy="521339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Abstraction</a:t>
            </a:r>
            <a:r>
              <a:rPr lang="en-US" dirty="0">
                <a:latin typeface="+mn-lt"/>
                <a:ea typeface="+mn-ea"/>
                <a:cs typeface="+mn-cs"/>
              </a:rPr>
              <a:t> means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ignoring irrelevant features</a:t>
            </a:r>
            <a:r>
              <a:rPr lang="en-US" dirty="0">
                <a:latin typeface="+mn-lt"/>
                <a:ea typeface="+mn-ea"/>
                <a:cs typeface="+mn-cs"/>
              </a:rPr>
              <a:t>, properties, or functions and emphasizing the relevant ones,</a:t>
            </a:r>
            <a:r>
              <a:rPr lang="en-US" dirty="0">
                <a:solidFill>
                  <a:srgbClr val="EBFFD2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>
                <a:latin typeface="+mn-lt"/>
                <a:ea typeface="+mn-ea"/>
                <a:cs typeface="+mn-cs"/>
              </a:rPr>
              <a:t>relevant to the project we develop.</a:t>
            </a:r>
          </a:p>
          <a:p>
            <a:pPr>
              <a:defRPr/>
            </a:pPr>
            <a:r>
              <a:rPr lang="en-US" dirty="0"/>
              <a:t>Abstraction helps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managing complexity</a:t>
            </a:r>
            <a:endParaRPr lang="en-US" dirty="0"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Abstraction</a:t>
            </a:r>
            <a:r>
              <a:rPr lang="en-US" dirty="0"/>
              <a:t> is something we do every day: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Looking at an object, we see those things that have meaning to us and ignore all others.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Represent a complex reality with a simplified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</a:t>
            </a:r>
            <a:r>
              <a:rPr lang="en-US" dirty="0"/>
              <a:t>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In a bank application, customers have: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/>
            </a:pPr>
            <a:r>
              <a:rPr lang="en-US" dirty="0"/>
              <a:t>name, phone and address, but they don’t have :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dirty="0"/>
              <a:t>hair color and favorite drink, which we are </a:t>
            </a:r>
            <a:r>
              <a:rPr lang="en-GB" dirty="0"/>
              <a:t>disregarded from.</a:t>
            </a:r>
            <a:r>
              <a:rPr lang="en-US" dirty="0"/>
              <a:t> </a:t>
            </a:r>
            <a:endParaRPr lang="en-US" dirty="0"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80999" y="4572000"/>
            <a:ext cx="6096001" cy="1205308"/>
            <a:chOff x="1713308" y="2659062"/>
            <a:chExt cx="8444047" cy="1496216"/>
          </a:xfrm>
        </p:grpSpPr>
        <p:sp>
          <p:nvSpPr>
            <p:cNvPr id="9" name="AutoShape 4"/>
            <p:cNvSpPr>
              <a:spLocks noChangeArrowheads="1"/>
            </p:cNvSpPr>
            <p:nvPr/>
          </p:nvSpPr>
          <p:spPr bwMode="auto">
            <a:xfrm>
              <a:off x="3398482" y="3048000"/>
              <a:ext cx="6758873" cy="1107278"/>
            </a:xfrm>
            <a:prstGeom prst="cloudCallout">
              <a:avLst>
                <a:gd name="adj1" fmla="val -54852"/>
                <a:gd name="adj2" fmla="val -61472"/>
              </a:avLst>
            </a:prstGeom>
            <a:solidFill>
              <a:srgbClr val="B5DBE5">
                <a:alpha val="14902"/>
              </a:srgbClr>
            </a:solidFill>
            <a:ln w="25400" algn="ctr">
              <a:solidFill>
                <a:schemeClr val="accent5">
                  <a:lumMod val="60000"/>
                  <a:lumOff val="4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95000"/>
                </a:lnSpc>
                <a:defRPr/>
              </a:pPr>
              <a:r>
                <a:rPr lang="en-US" sz="2800" b="1" noProof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"</a:t>
              </a:r>
              <a:r>
                <a:rPr lang="en-US" sz="28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Relevant" to what?</a:t>
              </a:r>
            </a:p>
          </p:txBody>
        </p:sp>
        <p:pic>
          <p:nvPicPr>
            <p:cNvPr id="10" name="Picture 4" descr="C:\Trash\questionman.png"/>
            <p:cNvPicPr>
              <a:picLocks noChangeAspect="1" noChangeArrowheads="1"/>
            </p:cNvPicPr>
            <p:nvPr/>
          </p:nvPicPr>
          <p:blipFill>
            <a:blip r:embed="rId5" cstate="email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3308" y="2659062"/>
              <a:ext cx="1117310" cy="149621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2875403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106363"/>
            <a:ext cx="6096000" cy="3429000"/>
          </a:xfrm>
        </p:spPr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3534601"/>
            <a:ext cx="6096000" cy="521339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Abstraction</a:t>
            </a:r>
            <a:r>
              <a:rPr lang="en-US" dirty="0">
                <a:latin typeface="+mn-lt"/>
                <a:ea typeface="+mn-ea"/>
                <a:cs typeface="+mn-cs"/>
              </a:rPr>
              <a:t> means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ignoring irrelevant features</a:t>
            </a:r>
            <a:r>
              <a:rPr lang="en-US" dirty="0">
                <a:latin typeface="+mn-lt"/>
                <a:ea typeface="+mn-ea"/>
                <a:cs typeface="+mn-cs"/>
              </a:rPr>
              <a:t>, properties, or functions and emphasizing the relevant ones,</a:t>
            </a:r>
            <a:r>
              <a:rPr lang="en-US" dirty="0">
                <a:solidFill>
                  <a:srgbClr val="EBFFD2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>
                <a:latin typeface="+mn-lt"/>
                <a:ea typeface="+mn-ea"/>
                <a:cs typeface="+mn-cs"/>
              </a:rPr>
              <a:t>relevant to the project we develop.</a:t>
            </a:r>
          </a:p>
          <a:p>
            <a:pPr>
              <a:defRPr/>
            </a:pPr>
            <a:r>
              <a:rPr lang="en-US" dirty="0"/>
              <a:t>Abstraction helps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managing complexity</a:t>
            </a:r>
            <a:endParaRPr lang="en-US" dirty="0"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Abstraction</a:t>
            </a:r>
            <a:r>
              <a:rPr lang="en-US" dirty="0"/>
              <a:t> is something we do every day: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Looking at an object, we see those things that have meaning to us and ignore all others.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Represent a complex reality with a simplified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</a:t>
            </a:r>
            <a:r>
              <a:rPr lang="en-US" dirty="0"/>
              <a:t>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In a bank application, customers have: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/>
            </a:pPr>
            <a:r>
              <a:rPr lang="en-US" dirty="0"/>
              <a:t>name, phone and address, but they don’t have :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dirty="0"/>
              <a:t>hair color and favorite drink, which we are </a:t>
            </a:r>
            <a:r>
              <a:rPr lang="en-GB" dirty="0"/>
              <a:t>disregarded from.</a:t>
            </a:r>
            <a:r>
              <a:rPr lang="en-US" dirty="0"/>
              <a:t> </a:t>
            </a:r>
            <a:endParaRPr lang="en-US" dirty="0"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80999" y="4572000"/>
            <a:ext cx="6096001" cy="1205308"/>
            <a:chOff x="1713308" y="2659062"/>
            <a:chExt cx="8444047" cy="1496216"/>
          </a:xfrm>
        </p:grpSpPr>
        <p:sp>
          <p:nvSpPr>
            <p:cNvPr id="9" name="AutoShape 4"/>
            <p:cNvSpPr>
              <a:spLocks noChangeArrowheads="1"/>
            </p:cNvSpPr>
            <p:nvPr/>
          </p:nvSpPr>
          <p:spPr bwMode="auto">
            <a:xfrm>
              <a:off x="3398482" y="3048000"/>
              <a:ext cx="6758873" cy="1107278"/>
            </a:xfrm>
            <a:prstGeom prst="cloudCallout">
              <a:avLst>
                <a:gd name="adj1" fmla="val -54852"/>
                <a:gd name="adj2" fmla="val -61472"/>
              </a:avLst>
            </a:prstGeom>
            <a:solidFill>
              <a:srgbClr val="B5DBE5">
                <a:alpha val="14902"/>
              </a:srgbClr>
            </a:solidFill>
            <a:ln w="25400" algn="ctr">
              <a:solidFill>
                <a:schemeClr val="accent5">
                  <a:lumMod val="60000"/>
                  <a:lumOff val="4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95000"/>
                </a:lnSpc>
                <a:defRPr/>
              </a:pPr>
              <a:r>
                <a:rPr lang="en-US" sz="2800" b="1" noProof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"</a:t>
              </a:r>
              <a:r>
                <a:rPr lang="en-US" sz="28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Relevant" to what?</a:t>
              </a:r>
            </a:p>
          </p:txBody>
        </p:sp>
        <p:pic>
          <p:nvPicPr>
            <p:cNvPr id="10" name="Picture 4" descr="C:\Trash\questionman.png"/>
            <p:cNvPicPr>
              <a:picLocks noChangeAspect="1" noChangeArrowheads="1"/>
            </p:cNvPicPr>
            <p:nvPr/>
          </p:nvPicPr>
          <p:blipFill>
            <a:blip r:embed="rId5" cstate="email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3308" y="2659062"/>
              <a:ext cx="1117310" cy="149621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7433937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697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732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276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8.png"/><Relationship Id="rId9" Type="http://schemas.openxmlformats.org/officeDocument/2006/relationships/image" Target="../media/image19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25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24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2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458" y="2351427"/>
            <a:ext cx="5437955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48637" y="2374047"/>
            <a:ext cx="3170229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685" y="1303142"/>
            <a:ext cx="10962447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Subtitle</a:t>
            </a:r>
            <a:endParaRPr lang="bg-BG" dirty="0"/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085" y="6057654"/>
            <a:ext cx="2105462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459" y="6035663"/>
            <a:ext cx="629415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2789" y="6035663"/>
            <a:ext cx="1186773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685" y="254857"/>
            <a:ext cx="10962447" cy="882654"/>
          </a:xfrm>
        </p:spPr>
        <p:txBody>
          <a:bodyPr/>
          <a:lstStyle>
            <a:lvl1pPr algn="ctr">
              <a:defRPr sz="4798"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0074" y="6080062"/>
            <a:ext cx="1436897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1602" y="5916124"/>
            <a:ext cx="2950749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1602" y="6340279"/>
            <a:ext cx="2950749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0972" y="4876800"/>
            <a:ext cx="2950749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0972" y="5368739"/>
            <a:ext cx="2950749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2958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90355" y="1355076"/>
            <a:ext cx="3888360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4078713" y="1355073"/>
            <a:ext cx="47988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26702" y="1748999"/>
            <a:ext cx="239938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1" y="6721481"/>
            <a:ext cx="12188825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687" y="1353867"/>
            <a:ext cx="7197424" cy="50278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3E2EAB7-764A-40FB-8F74-57FA0DA8A99D}" type="datetime1">
              <a:rPr lang="en-US" smtClean="0"/>
              <a:pPr/>
              <a:t>10/22/2018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4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5788"/>
            <a:ext cx="12192000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027" y="703243"/>
            <a:ext cx="8403884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852" rtl="0" eaLnBrk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44" y="2222932"/>
            <a:ext cx="3574974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3927" y="314259"/>
            <a:ext cx="2125527" cy="53028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983C1-41F3-4B45-9E6B-F2615F74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2EAB7-764A-40FB-8F74-57FA0DA8A99D}" type="datetime1">
              <a:rPr lang="en-US" smtClean="0"/>
              <a:pPr/>
              <a:t>10/22/2018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622C9-3C7D-445D-83B2-28583716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DAB2-278F-4812-9F5E-FB63D80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046" y="1702472"/>
            <a:ext cx="1198589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869" y="3776292"/>
            <a:ext cx="1166096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378" y="3776292"/>
            <a:ext cx="1166096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03" y="3775662"/>
            <a:ext cx="1166096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628" y="3769759"/>
            <a:ext cx="1166096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253" y="3776292"/>
            <a:ext cx="1166096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421" y="3776295"/>
            <a:ext cx="1164351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8380" y="3335565"/>
            <a:ext cx="7159921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838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2603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09426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49051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88676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28301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48341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8" y="6371330"/>
            <a:ext cx="12192000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0912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370" y="1186306"/>
            <a:ext cx="9501534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8" dirty="0"/>
              <a:t>Software University – High-Quality Education, </a:t>
            </a:r>
            <a:br>
              <a:rPr lang="en-US" sz="3198" dirty="0"/>
            </a:br>
            <a:r>
              <a:rPr lang="en-US" sz="3198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8" noProof="1">
                <a:hlinkClick r:id="rId3"/>
              </a:rPr>
              <a:t>softuni.bg</a:t>
            </a:r>
            <a:r>
              <a:rPr lang="en-US" sz="2898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Foundation</a:t>
            </a:r>
            <a:endParaRPr lang="bg-BG" sz="3198" dirty="0"/>
          </a:p>
          <a:p>
            <a:pPr lvl="1">
              <a:lnSpc>
                <a:spcPct val="100000"/>
              </a:lnSpc>
            </a:pPr>
            <a:r>
              <a:rPr lang="en-US" sz="2998" noProof="1">
                <a:hlinkClick r:id="rId4"/>
              </a:rPr>
              <a:t>http://softuni.foundation/</a:t>
            </a:r>
            <a:endParaRPr lang="en-US" sz="2998" noProof="1"/>
          </a:p>
          <a:p>
            <a:pPr>
              <a:lnSpc>
                <a:spcPct val="100000"/>
              </a:lnSpc>
            </a:pPr>
            <a:r>
              <a:rPr lang="en-US" sz="3198" dirty="0"/>
              <a:t>Software University @ Facebook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kumimoji="0" lang="en-US" sz="2898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Forums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lang="en-US" sz="2798" dirty="0">
                <a:hlinkClick r:id="rId6"/>
              </a:rPr>
              <a:t>forum.softuni.bg</a:t>
            </a:r>
            <a:endParaRPr lang="en-US" sz="2798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58777" y="3608627"/>
            <a:ext cx="1118740" cy="11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5284" y="5017461"/>
            <a:ext cx="1042233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859" y="2384689"/>
            <a:ext cx="3226924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3228" y="1319422"/>
            <a:ext cx="1669839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41" y="108873"/>
            <a:ext cx="9503571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42031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680888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49477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F381A-FFC9-41C1-AE93-640D0EA4DB19}" type="datetime1">
              <a:rPr lang="en-US" smtClean="0"/>
              <a:pPr/>
              <a:t>10/22/2018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08309" y="1409637"/>
            <a:ext cx="357123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Table of Content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15" y="1371603"/>
            <a:ext cx="8180332" cy="4795935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3E2EAB7-764A-40FB-8F74-57FA0DA8A99D}" type="datetime1">
              <a:rPr lang="en-US" smtClean="0"/>
              <a:pPr/>
              <a:t>10/22/2018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94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4949" y="4704825"/>
            <a:ext cx="10958928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4949" y="5490437"/>
            <a:ext cx="10958928" cy="49981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8611" y="867750"/>
            <a:ext cx="3551604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655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1" y="0"/>
            <a:ext cx="11535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44" y="1792355"/>
            <a:ext cx="1829828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144" y="1792355"/>
            <a:ext cx="914914" cy="406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4972" y="1121144"/>
            <a:ext cx="9927138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619" y="100750"/>
            <a:ext cx="8397308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037" y="274595"/>
            <a:ext cx="2144287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3E2EAB7-764A-40FB-8F74-57FA0DA8A99D}" type="datetime1">
              <a:rPr lang="en-US" smtClean="0"/>
              <a:pPr/>
              <a:t>10/22/2018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84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1" y="0"/>
            <a:ext cx="11535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91" y="3314703"/>
            <a:ext cx="1260337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619" y="100750"/>
            <a:ext cx="8397308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8563" y="1121144"/>
            <a:ext cx="10033549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3E2EAB7-764A-40FB-8F74-57FA0DA8A99D}" type="datetime1">
              <a:rPr lang="en-US" smtClean="0"/>
              <a:pPr/>
              <a:t>10/22/2018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037" y="274595"/>
            <a:ext cx="2144287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26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88825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5"/>
            <a:ext cx="11815018" cy="520106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A3F381A-FFC9-41C1-AE93-640D0EA4DB19}" type="datetime1">
              <a:rPr lang="en-US" smtClean="0"/>
              <a:pPr/>
              <a:t>10/22/2018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64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1178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" y="6184672"/>
            <a:ext cx="12188825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0306" y="4824664"/>
            <a:ext cx="1868214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088" y="5206772"/>
            <a:ext cx="95865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2" y="1195930"/>
            <a:ext cx="5424735" cy="48241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3738" y="1195930"/>
            <a:ext cx="5424734" cy="48241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767" y="6390559"/>
            <a:ext cx="808502" cy="308845"/>
          </a:xfrm>
        </p:spPr>
        <p:txBody>
          <a:bodyPr/>
          <a:lstStyle/>
          <a:p>
            <a:fld id="{B3E2EAB7-764A-40FB-8F74-57FA0DA8A99D}" type="datetime1">
              <a:rPr lang="en-US" smtClean="0"/>
              <a:pPr/>
              <a:t>10/22/2018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71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5" y="-17929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51" y="1196126"/>
            <a:ext cx="11808021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123" y="1830474"/>
            <a:ext cx="10958580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8" b="1" noProof="1" smtClean="0">
                <a:solidFill>
                  <a:schemeClr val="tx1">
                    <a:lumMod val="75000"/>
                  </a:schemeClr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3E2EAB7-764A-40FB-8F74-57FA0DA8A99D}" type="datetime1">
              <a:rPr lang="en-US" smtClean="0"/>
              <a:pPr/>
              <a:t>10/22/2018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46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767" y="6397195"/>
            <a:ext cx="80850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B3E2EAB7-764A-40FB-8F74-57FA0DA8A99D}" type="datetime1">
              <a:rPr lang="en-US" smtClean="0"/>
              <a:pPr/>
              <a:t>10/22/2018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269" y="6397195"/>
            <a:ext cx="1056453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00" y="6397195"/>
            <a:ext cx="428710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55" y="100750"/>
            <a:ext cx="9503571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363" y="1138844"/>
            <a:ext cx="11801748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3393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62" r:id="rId1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1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989981" indent="-380762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048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267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485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2160" userDrawn="1">
          <p15:clr>
            <a:srgbClr val="F26B43"/>
          </p15:clr>
        </p15:guide>
        <p15:guide id="4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trainings/courses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hyperlink" Target="https://netpeak.bg/" TargetMode="External"/><Relationship Id="rId18" Type="http://schemas.openxmlformats.org/officeDocument/2006/relationships/image" Target="../media/image46.png"/><Relationship Id="rId26" Type="http://schemas.openxmlformats.org/officeDocument/2006/relationships/image" Target="../media/image50.png"/><Relationship Id="rId3" Type="http://schemas.openxmlformats.org/officeDocument/2006/relationships/hyperlink" Target="http://www.infragistics.com/" TargetMode="External"/><Relationship Id="rId21" Type="http://schemas.openxmlformats.org/officeDocument/2006/relationships/hyperlink" Target="https://www.sbtech.com/" TargetMode="External"/><Relationship Id="rId7" Type="http://schemas.openxmlformats.org/officeDocument/2006/relationships/hyperlink" Target="codexio.bg" TargetMode="External"/><Relationship Id="rId12" Type="http://schemas.openxmlformats.org/officeDocument/2006/relationships/image" Target="../media/image43.png"/><Relationship Id="rId17" Type="http://schemas.openxmlformats.org/officeDocument/2006/relationships/hyperlink" Target="http://www.telenor.bg/" TargetMode="External"/><Relationship Id="rId25" Type="http://schemas.openxmlformats.org/officeDocument/2006/relationships/hyperlink" Target="https://www.superhosting.bg/" TargetMode="External"/><Relationship Id="rId2" Type="http://schemas.openxmlformats.org/officeDocument/2006/relationships/notesSlide" Target="../notesSlides/notesSlide39.xml"/><Relationship Id="rId16" Type="http://schemas.openxmlformats.org/officeDocument/2006/relationships/image" Target="../media/image45.png"/><Relationship Id="rId20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0.png"/><Relationship Id="rId11" Type="http://schemas.openxmlformats.org/officeDocument/2006/relationships/hyperlink" Target="https://aeternity.com/" TargetMode="External"/><Relationship Id="rId24" Type="http://schemas.openxmlformats.org/officeDocument/2006/relationships/image" Target="../media/image49.png"/><Relationship Id="rId5" Type="http://schemas.openxmlformats.org/officeDocument/2006/relationships/hyperlink" Target="https://www.indeavr.com/en" TargetMode="External"/><Relationship Id="rId15" Type="http://schemas.openxmlformats.org/officeDocument/2006/relationships/hyperlink" Target="https://www.softwaregroup.com/" TargetMode="External"/><Relationship Id="rId23" Type="http://schemas.openxmlformats.org/officeDocument/2006/relationships/hyperlink" Target="http://www.postbank.bg/" TargetMode="External"/><Relationship Id="rId28" Type="http://schemas.openxmlformats.org/officeDocument/2006/relationships/image" Target="../media/image51.png"/><Relationship Id="rId10" Type="http://schemas.openxmlformats.org/officeDocument/2006/relationships/image" Target="../media/image42.jpeg"/><Relationship Id="rId19" Type="http://schemas.openxmlformats.org/officeDocument/2006/relationships/hyperlink" Target="http://www.xs-software.com/" TargetMode="External"/><Relationship Id="rId4" Type="http://schemas.openxmlformats.org/officeDocument/2006/relationships/image" Target="../media/image39.png"/><Relationship Id="rId9" Type="http://schemas.openxmlformats.org/officeDocument/2006/relationships/hyperlink" Target="https://www.liebherr.com/en/deu/start/start-page.html" TargetMode="External"/><Relationship Id="rId14" Type="http://schemas.openxmlformats.org/officeDocument/2006/relationships/image" Target="../media/image44.png"/><Relationship Id="rId22" Type="http://schemas.openxmlformats.org/officeDocument/2006/relationships/image" Target="../media/image48.png"/><Relationship Id="rId27" Type="http://schemas.openxmlformats.org/officeDocument/2006/relationships/hyperlink" Target="http://smartit.bg/" TargetMode="Externa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world-of-myths.com/" TargetMode="External"/><Relationship Id="rId3" Type="http://schemas.openxmlformats.org/officeDocument/2006/relationships/image" Target="../media/image52.jpe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onebitsoftware.net/" TargetMode="External"/><Relationship Id="rId11" Type="http://schemas.openxmlformats.org/officeDocument/2006/relationships/image" Target="../media/image56.gif"/><Relationship Id="rId5" Type="http://schemas.openxmlformats.org/officeDocument/2006/relationships/image" Target="../media/image53.png"/><Relationship Id="rId10" Type="http://schemas.openxmlformats.org/officeDocument/2006/relationships/hyperlink" Target="https://www.lukanet.com/" TargetMode="External"/><Relationship Id="rId4" Type="http://schemas.openxmlformats.org/officeDocument/2006/relationships/hyperlink" Target="codexio.bg" TargetMode="External"/><Relationship Id="rId9" Type="http://schemas.openxmlformats.org/officeDocument/2006/relationships/image" Target="../media/image55.jpe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s://softuni.org/" TargetMode="External"/><Relationship Id="rId12" Type="http://schemas.openxmlformats.org/officeDocument/2006/relationships/image" Target="../media/image5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5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2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5"/>
          <p:cNvSpPr>
            <a:spLocks noGrp="1"/>
          </p:cNvSpPr>
          <p:nvPr>
            <p:ph type="subTitle" idx="1"/>
          </p:nvPr>
        </p:nvSpPr>
        <p:spPr>
          <a:xfrm>
            <a:off x="666685" y="1303142"/>
            <a:ext cx="10962447" cy="105905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Abstraction, Interface, Inheritance, Polymorphism, </a:t>
            </a:r>
            <a:endParaRPr lang="bg-BG" dirty="0" smtClean="0"/>
          </a:p>
          <a:p>
            <a:r>
              <a:rPr lang="en-US" dirty="0" smtClean="0"/>
              <a:t>Override </a:t>
            </a:r>
            <a:r>
              <a:rPr lang="en-US" dirty="0"/>
              <a:t>/ Overload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Java OOP Principles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70972" y="4867631"/>
            <a:ext cx="2950749" cy="525135"/>
          </a:xfrm>
        </p:spPr>
        <p:txBody>
          <a:bodyPr/>
          <a:lstStyle/>
          <a:p>
            <a:r>
              <a:rPr lang="en-US" sz="2800" dirty="0"/>
              <a:t>SoftUni </a:t>
            </a:r>
            <a:r>
              <a:rPr lang="en-US" sz="2800" dirty="0" smtClean="0"/>
              <a:t>Team</a:t>
            </a:r>
            <a:endParaRPr lang="en-US" sz="2800" dirty="0"/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670972" y="5368739"/>
            <a:ext cx="2950749" cy="444793"/>
          </a:xfrm>
        </p:spPr>
        <p:txBody>
          <a:bodyPr/>
          <a:lstStyle/>
          <a:p>
            <a:r>
              <a:rPr lang="en-US" sz="2400" dirty="0"/>
              <a:t>Technical </a:t>
            </a:r>
            <a:r>
              <a:rPr lang="en-US" sz="2400" dirty="0" smtClean="0"/>
              <a:t>Trainers</a:t>
            </a:r>
            <a:endParaRPr lang="en-US" sz="2400" dirty="0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8641602" y="5916124"/>
            <a:ext cx="2950749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8641602" y="6340279"/>
            <a:ext cx="2950749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767" y="1750757"/>
            <a:ext cx="4087091" cy="408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70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vs Encapsulation (2)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012" y="1371600"/>
            <a:ext cx="658177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02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14949" y="5074942"/>
            <a:ext cx="10958928" cy="768084"/>
          </a:xfrm>
        </p:spPr>
        <p:txBody>
          <a:bodyPr/>
          <a:lstStyle/>
          <a:p>
            <a:r>
              <a:rPr lang="en-US" noProof="1">
                <a:cs typeface="Consolas" panose="020B0609020204030204" pitchFamily="49" charset="0"/>
              </a:rPr>
              <a:t>Interface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797" y="886278"/>
            <a:ext cx="6281231" cy="383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8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Internal addition by compiler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2862990" y="1963284"/>
            <a:ext cx="6462845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public interface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Printable {</a:t>
            </a:r>
          </a:p>
          <a:p>
            <a:pPr fontAlgn="base"/>
            <a:r>
              <a:rPr lang="en-US" sz="2800" b="1" noProof="1">
                <a:latin typeface="Consolas" pitchFamily="49" charset="0"/>
                <a:cs typeface="Consolas" pitchFamily="49" charset="0"/>
              </a:rPr>
              <a:t>  int MIN = 5;</a:t>
            </a:r>
          </a:p>
          <a:p>
            <a:pPr fontAlgn="base"/>
            <a:r>
              <a:rPr lang="en-US" sz="2800" b="1" noProof="1">
                <a:latin typeface="Consolas" pitchFamily="49" charset="0"/>
                <a:cs typeface="Consolas" pitchFamily="49" charset="0"/>
              </a:rPr>
              <a:t>  void print();</a:t>
            </a:r>
          </a:p>
          <a:p>
            <a:pPr fontAlgn="base"/>
            <a:r>
              <a:rPr lang="en-US" sz="28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862990" y="4495800"/>
            <a:ext cx="6462845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interface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 Printable {</a:t>
            </a:r>
          </a:p>
          <a:p>
            <a:pPr fontAlgn="base"/>
            <a:r>
              <a:rPr lang="en-US" sz="2800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public static final</a:t>
            </a:r>
            <a:r>
              <a:rPr lang="en-US" sz="1600" b="1" noProof="1"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int</a:t>
            </a:r>
            <a:r>
              <a:rPr lang="en-US" sz="1200" b="1" noProof="1"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MIN</a:t>
            </a:r>
            <a:r>
              <a:rPr lang="en-US" sz="1600" b="1" noProof="1"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=</a:t>
            </a:r>
            <a:r>
              <a:rPr lang="en-US" sz="1600" b="1" noProof="1"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5;</a:t>
            </a:r>
          </a:p>
          <a:p>
            <a:pPr fontAlgn="base"/>
            <a:r>
              <a:rPr lang="en-US" sz="2800" b="1" noProof="1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 smtClean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public abstract</a:t>
            </a:r>
            <a:r>
              <a:rPr lang="en-US" sz="2800" b="1" noProof="1" smtClean="0">
                <a:latin typeface="Consolas" pitchFamily="49" charset="0"/>
                <a:cs typeface="Consolas" pitchFamily="49" charset="0"/>
              </a:rPr>
              <a:t> void print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();</a:t>
            </a:r>
          </a:p>
          <a:p>
            <a:pPr fontAlgn="base"/>
            <a:r>
              <a:rPr lang="en-US" sz="2800" b="1" noProof="1" smtClean="0"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Arrow: Down 4"/>
          <p:cNvSpPr/>
          <p:nvPr/>
        </p:nvSpPr>
        <p:spPr>
          <a:xfrm>
            <a:off x="4037012" y="3871466"/>
            <a:ext cx="3701908" cy="573240"/>
          </a:xfrm>
          <a:prstGeom prst="downArrow">
            <a:avLst>
              <a:gd name="adj1" fmla="val 50000"/>
              <a:gd name="adj2" fmla="val 100000"/>
            </a:avLst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compiler</a:t>
            </a:r>
            <a:endParaRPr lang="bg-BG" sz="24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AutoShape 20"/>
          <p:cNvSpPr>
            <a:spLocks noChangeArrowheads="1"/>
          </p:cNvSpPr>
          <p:nvPr/>
        </p:nvSpPr>
        <p:spPr bwMode="auto">
          <a:xfrm>
            <a:off x="424887" y="4784494"/>
            <a:ext cx="2248318" cy="1143000"/>
          </a:xfrm>
          <a:prstGeom prst="wedgeRoundRectCallout">
            <a:avLst>
              <a:gd name="adj1" fmla="val 64535"/>
              <a:gd name="adj2" fmla="val 29795"/>
              <a:gd name="adj3" fmla="val 16667"/>
            </a:avLst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 abstract before methods</a:t>
            </a:r>
            <a:endParaRPr lang="bg-BG" sz="24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AutoShape 20"/>
          <p:cNvSpPr>
            <a:spLocks noChangeArrowheads="1"/>
          </p:cNvSpPr>
          <p:nvPr/>
        </p:nvSpPr>
        <p:spPr bwMode="auto">
          <a:xfrm>
            <a:off x="7909023" y="3830260"/>
            <a:ext cx="3871800" cy="1042102"/>
          </a:xfrm>
          <a:prstGeom prst="wedgeRoundRectCallout">
            <a:avLst>
              <a:gd name="adj1" fmla="val -72687"/>
              <a:gd name="adj2" fmla="val 68286"/>
              <a:gd name="adj3" fmla="val 16667"/>
            </a:avLst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adds public static final before fields</a:t>
            </a:r>
            <a:endParaRPr lang="bg-BG" sz="24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AutoShape 20"/>
          <p:cNvSpPr>
            <a:spLocks noChangeArrowheads="1"/>
          </p:cNvSpPr>
          <p:nvPr/>
        </p:nvSpPr>
        <p:spPr bwMode="auto">
          <a:xfrm>
            <a:off x="342663" y="1963284"/>
            <a:ext cx="2322749" cy="1508801"/>
          </a:xfrm>
          <a:prstGeom prst="wedgeRoundRectCallout">
            <a:avLst>
              <a:gd name="adj1" fmla="val 61782"/>
              <a:gd name="adj2" fmla="val -28229"/>
              <a:gd name="adj3" fmla="val 16667"/>
            </a:avLst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  or default modifier </a:t>
            </a:r>
            <a:endParaRPr lang="bg-BG" sz="24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AutoShape 20"/>
          <p:cNvSpPr>
            <a:spLocks noChangeArrowheads="1"/>
          </p:cNvSpPr>
          <p:nvPr/>
        </p:nvSpPr>
        <p:spPr bwMode="auto">
          <a:xfrm>
            <a:off x="6627812" y="987521"/>
            <a:ext cx="1853725" cy="511799"/>
          </a:xfrm>
          <a:prstGeom prst="wedgeRoundRectCallout">
            <a:avLst>
              <a:gd name="adj1" fmla="val -88573"/>
              <a:gd name="adj2" fmla="val 157307"/>
              <a:gd name="adj3" fmla="val 16667"/>
            </a:avLst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Keyword </a:t>
            </a:r>
            <a:endParaRPr lang="bg-BG" sz="24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AutoShape 20"/>
          <p:cNvSpPr>
            <a:spLocks noChangeArrowheads="1"/>
          </p:cNvSpPr>
          <p:nvPr/>
        </p:nvSpPr>
        <p:spPr bwMode="auto">
          <a:xfrm>
            <a:off x="8596551" y="2711908"/>
            <a:ext cx="1460262" cy="511799"/>
          </a:xfrm>
          <a:prstGeom prst="wedgeRoundRectCallout">
            <a:avLst>
              <a:gd name="adj1" fmla="val -108968"/>
              <a:gd name="adj2" fmla="val -107253"/>
              <a:gd name="adj3" fmla="val 16667"/>
            </a:avLst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Name </a:t>
            </a:r>
            <a:endParaRPr lang="bg-BG" sz="24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574550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 animBg="1"/>
      <p:bldP spid="12" grpId="0" animBg="1"/>
      <p:bldP spid="13" grpId="0" animBg="1"/>
      <p:bldP spid="15" grpId="0" animBg="1"/>
      <p:bldP spid="16" grpId="0" animBg="1"/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Relationship between classes and interfaces</a:t>
            </a:r>
          </a:p>
          <a:p>
            <a:endParaRPr lang="en-US" dirty="0"/>
          </a:p>
          <a:p>
            <a:endParaRPr lang="en-US" dirty="0"/>
          </a:p>
          <a:p>
            <a:endParaRPr lang="en-US" sz="2000" dirty="0"/>
          </a:p>
          <a:p>
            <a:r>
              <a:rPr lang="en-US" dirty="0"/>
              <a:t>Multiple inheritance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implements vs extends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3" name="Text Box 18"/>
          <p:cNvSpPr txBox="1">
            <a:spLocks noChangeArrowheads="1"/>
          </p:cNvSpPr>
          <p:nvPr/>
        </p:nvSpPr>
        <p:spPr bwMode="auto">
          <a:xfrm>
            <a:off x="4799012" y="1905000"/>
            <a:ext cx="2146218" cy="427473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Inteface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403337" y="2394985"/>
            <a:ext cx="19141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implements</a:t>
            </a:r>
            <a:endParaRPr lang="bg-BG" sz="2800" dirty="0"/>
          </a:p>
        </p:txBody>
      </p:sp>
      <p:sp>
        <p:nvSpPr>
          <p:cNvPr id="26" name="TextBox 25"/>
          <p:cNvSpPr txBox="1"/>
          <p:nvPr/>
        </p:nvSpPr>
        <p:spPr>
          <a:xfrm>
            <a:off x="1642861" y="2384805"/>
            <a:ext cx="13273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extends</a:t>
            </a:r>
            <a:endParaRPr lang="bg-BG" sz="2800" dirty="0"/>
          </a:p>
        </p:txBody>
      </p:sp>
      <p:sp>
        <p:nvSpPr>
          <p:cNvPr id="28" name="TextBox 27"/>
          <p:cNvSpPr txBox="1"/>
          <p:nvPr/>
        </p:nvSpPr>
        <p:spPr>
          <a:xfrm>
            <a:off x="9066212" y="2389528"/>
            <a:ext cx="13273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extends</a:t>
            </a:r>
            <a:endParaRPr lang="bg-BG" sz="2800" dirty="0"/>
          </a:p>
        </p:txBody>
      </p:sp>
      <p:cxnSp>
        <p:nvCxnSpPr>
          <p:cNvPr id="29" name="Straight Arrow Connector 28"/>
          <p:cNvCxnSpPr>
            <a:cxnSpLocks/>
          </p:cNvCxnSpPr>
          <p:nvPr/>
        </p:nvCxnSpPr>
        <p:spPr>
          <a:xfrm flipV="1">
            <a:off x="1370012" y="2350265"/>
            <a:ext cx="1" cy="69502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Box 18"/>
          <p:cNvSpPr txBox="1">
            <a:spLocks noChangeArrowheads="1"/>
          </p:cNvSpPr>
          <p:nvPr/>
        </p:nvSpPr>
        <p:spPr bwMode="auto">
          <a:xfrm>
            <a:off x="8467340" y="3046066"/>
            <a:ext cx="2146218" cy="439968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Inteface</a:t>
            </a:r>
          </a:p>
        </p:txBody>
      </p:sp>
      <p:sp>
        <p:nvSpPr>
          <p:cNvPr id="33" name="Text Box 18"/>
          <p:cNvSpPr txBox="1">
            <a:spLocks noChangeArrowheads="1"/>
          </p:cNvSpPr>
          <p:nvPr/>
        </p:nvSpPr>
        <p:spPr bwMode="auto">
          <a:xfrm>
            <a:off x="8467340" y="1909210"/>
            <a:ext cx="2146218" cy="423263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Inteface</a:t>
            </a:r>
          </a:p>
        </p:txBody>
      </p:sp>
      <p:sp>
        <p:nvSpPr>
          <p:cNvPr id="34" name="Text Box 18"/>
          <p:cNvSpPr txBox="1">
            <a:spLocks noChangeArrowheads="1"/>
          </p:cNvSpPr>
          <p:nvPr/>
        </p:nvSpPr>
        <p:spPr bwMode="auto">
          <a:xfrm>
            <a:off x="4799012" y="3063085"/>
            <a:ext cx="2146218" cy="422949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Class</a:t>
            </a:r>
          </a:p>
        </p:txBody>
      </p:sp>
      <p:sp>
        <p:nvSpPr>
          <p:cNvPr id="35" name="Text Box 18"/>
          <p:cNvSpPr txBox="1">
            <a:spLocks noChangeArrowheads="1"/>
          </p:cNvSpPr>
          <p:nvPr/>
        </p:nvSpPr>
        <p:spPr bwMode="auto">
          <a:xfrm>
            <a:off x="1125547" y="3063085"/>
            <a:ext cx="2146218" cy="422949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Class</a:t>
            </a:r>
          </a:p>
        </p:txBody>
      </p:sp>
      <p:sp>
        <p:nvSpPr>
          <p:cNvPr id="36" name="Text Box 18"/>
          <p:cNvSpPr txBox="1">
            <a:spLocks noChangeArrowheads="1"/>
          </p:cNvSpPr>
          <p:nvPr/>
        </p:nvSpPr>
        <p:spPr bwMode="auto">
          <a:xfrm>
            <a:off x="1130684" y="1905000"/>
            <a:ext cx="2146218" cy="427473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Class</a:t>
            </a:r>
          </a:p>
        </p:txBody>
      </p:sp>
      <p:sp>
        <p:nvSpPr>
          <p:cNvPr id="39" name="Text Box 18"/>
          <p:cNvSpPr txBox="1">
            <a:spLocks noChangeArrowheads="1"/>
          </p:cNvSpPr>
          <p:nvPr/>
        </p:nvSpPr>
        <p:spPr bwMode="auto">
          <a:xfrm>
            <a:off x="1903412" y="5707579"/>
            <a:ext cx="2146218" cy="457200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Class</a:t>
            </a:r>
          </a:p>
        </p:txBody>
      </p:sp>
      <p:sp>
        <p:nvSpPr>
          <p:cNvPr id="42" name="Text Box 18"/>
          <p:cNvSpPr txBox="1">
            <a:spLocks noChangeArrowheads="1"/>
          </p:cNvSpPr>
          <p:nvPr/>
        </p:nvSpPr>
        <p:spPr bwMode="auto">
          <a:xfrm>
            <a:off x="3122612" y="4515512"/>
            <a:ext cx="2146218" cy="475766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Inteface</a:t>
            </a:r>
          </a:p>
        </p:txBody>
      </p:sp>
      <p:sp>
        <p:nvSpPr>
          <p:cNvPr id="43" name="Text Box 18"/>
          <p:cNvSpPr txBox="1">
            <a:spLocks noChangeArrowheads="1"/>
          </p:cNvSpPr>
          <p:nvPr/>
        </p:nvSpPr>
        <p:spPr bwMode="auto">
          <a:xfrm>
            <a:off x="525503" y="4517124"/>
            <a:ext cx="2146218" cy="475766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Inteface</a:t>
            </a:r>
          </a:p>
        </p:txBody>
      </p:sp>
      <p:sp>
        <p:nvSpPr>
          <p:cNvPr id="44" name="Text Box 18"/>
          <p:cNvSpPr txBox="1">
            <a:spLocks noChangeArrowheads="1"/>
          </p:cNvSpPr>
          <p:nvPr/>
        </p:nvSpPr>
        <p:spPr bwMode="auto">
          <a:xfrm>
            <a:off x="6144437" y="4515512"/>
            <a:ext cx="2146218" cy="475766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Inteface</a:t>
            </a:r>
          </a:p>
        </p:txBody>
      </p:sp>
      <p:sp>
        <p:nvSpPr>
          <p:cNvPr id="45" name="Text Box 18"/>
          <p:cNvSpPr txBox="1">
            <a:spLocks noChangeArrowheads="1"/>
          </p:cNvSpPr>
          <p:nvPr/>
        </p:nvSpPr>
        <p:spPr bwMode="auto">
          <a:xfrm>
            <a:off x="8761412" y="4515512"/>
            <a:ext cx="2146218" cy="475766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Inteface</a:t>
            </a:r>
          </a:p>
        </p:txBody>
      </p:sp>
      <p:sp>
        <p:nvSpPr>
          <p:cNvPr id="46" name="Text Box 18"/>
          <p:cNvSpPr txBox="1">
            <a:spLocks noChangeArrowheads="1"/>
          </p:cNvSpPr>
          <p:nvPr/>
        </p:nvSpPr>
        <p:spPr bwMode="auto">
          <a:xfrm>
            <a:off x="7430743" y="5689013"/>
            <a:ext cx="2146218" cy="475766"/>
          </a:xfrm>
          <a:prstGeom prst="roundRect">
            <a:avLst/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noProof="1"/>
              <a:t>Inteface</a:t>
            </a:r>
          </a:p>
        </p:txBody>
      </p:sp>
      <p:cxnSp>
        <p:nvCxnSpPr>
          <p:cNvPr id="47" name="Straight Arrow Connector 46"/>
          <p:cNvCxnSpPr>
            <a:cxnSpLocks/>
          </p:cNvCxnSpPr>
          <p:nvPr/>
        </p:nvCxnSpPr>
        <p:spPr>
          <a:xfrm flipV="1">
            <a:off x="8859744" y="2335182"/>
            <a:ext cx="1" cy="69502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/>
          </p:cNvCxnSpPr>
          <p:nvPr/>
        </p:nvCxnSpPr>
        <p:spPr>
          <a:xfrm flipV="1">
            <a:off x="5180012" y="2347732"/>
            <a:ext cx="1" cy="695027"/>
          </a:xfrm>
          <a:prstGeom prst="straightConnector1">
            <a:avLst/>
          </a:prstGeom>
          <a:ln w="38100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cxnSpLocks/>
            <a:endCxn id="43" idx="2"/>
          </p:cNvCxnSpPr>
          <p:nvPr/>
        </p:nvCxnSpPr>
        <p:spPr>
          <a:xfrm flipH="1" flipV="1">
            <a:off x="1598612" y="4992890"/>
            <a:ext cx="1355944" cy="714688"/>
          </a:xfrm>
          <a:prstGeom prst="straightConnector1">
            <a:avLst/>
          </a:prstGeom>
          <a:ln w="38100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cxnSpLocks/>
            <a:stCxn id="39" idx="0"/>
            <a:endCxn id="42" idx="2"/>
          </p:cNvCxnSpPr>
          <p:nvPr/>
        </p:nvCxnSpPr>
        <p:spPr>
          <a:xfrm flipV="1">
            <a:off x="2976521" y="4991278"/>
            <a:ext cx="1219200" cy="716301"/>
          </a:xfrm>
          <a:prstGeom prst="straightConnector1">
            <a:avLst/>
          </a:prstGeom>
          <a:ln w="38100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cxnSpLocks/>
            <a:stCxn id="46" idx="0"/>
            <a:endCxn id="45" idx="2"/>
          </p:cNvCxnSpPr>
          <p:nvPr/>
        </p:nvCxnSpPr>
        <p:spPr>
          <a:xfrm flipV="1">
            <a:off x="8503852" y="4991278"/>
            <a:ext cx="1330669" cy="69773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cxnSpLocks/>
            <a:stCxn id="46" idx="0"/>
          </p:cNvCxnSpPr>
          <p:nvPr/>
        </p:nvCxnSpPr>
        <p:spPr>
          <a:xfrm flipH="1" flipV="1">
            <a:off x="7160158" y="4972357"/>
            <a:ext cx="1343694" cy="71665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9523412" y="5069075"/>
            <a:ext cx="13273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extends</a:t>
            </a:r>
            <a:endParaRPr lang="bg-BG" sz="2800" dirty="0"/>
          </a:p>
        </p:txBody>
      </p:sp>
      <p:sp>
        <p:nvSpPr>
          <p:cNvPr id="60" name="TextBox 59"/>
          <p:cNvSpPr txBox="1"/>
          <p:nvPr/>
        </p:nvSpPr>
        <p:spPr>
          <a:xfrm>
            <a:off x="3951634" y="5087818"/>
            <a:ext cx="19141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implements</a:t>
            </a:r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27045193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59" grpId="0"/>
      <p:bldP spid="6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Implementation of </a:t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print()</a:t>
            </a:r>
            <a:r>
              <a:rPr lang="en-US" dirty="0"/>
              <a:t>is provided </a:t>
            </a:r>
            <a:br>
              <a:rPr lang="en-US" dirty="0"/>
            </a:br>
            <a:r>
              <a:rPr lang="en-US" dirty="0"/>
              <a:t>in class A6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699012" y="1212475"/>
            <a:ext cx="5867400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public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interface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 Printable {</a:t>
            </a:r>
          </a:p>
          <a:p>
            <a:pPr fontAlgn="base"/>
            <a:r>
              <a:rPr lang="en-US" sz="2800" b="1" noProof="1">
                <a:latin typeface="Consolas" pitchFamily="49" charset="0"/>
                <a:cs typeface="Consolas" pitchFamily="49" charset="0"/>
              </a:rPr>
              <a:t>  int MIN = 5;</a:t>
            </a:r>
          </a:p>
          <a:p>
            <a:pPr fontAlgn="base"/>
            <a:r>
              <a:rPr lang="en-US" sz="2800" b="1" noProof="1">
                <a:latin typeface="Consolas" pitchFamily="49" charset="0"/>
                <a:cs typeface="Consolas" pitchFamily="49" charset="0"/>
              </a:rPr>
              <a:t>  void print();</a:t>
            </a:r>
          </a:p>
          <a:p>
            <a:pPr fontAlgn="base"/>
            <a:r>
              <a:rPr lang="en-US" sz="28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383687" y="3169836"/>
            <a:ext cx="11182725" cy="326243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class Document implements Printable {  </a:t>
            </a:r>
          </a:p>
          <a:p>
            <a:pPr fontAlgn="base">
              <a:spcAft>
                <a:spcPts val="1200"/>
              </a:spcAft>
            </a:pPr>
            <a:r>
              <a:rPr lang="en-US" sz="2800" b="1" noProof="1">
                <a:latin typeface="Consolas" pitchFamily="49" charset="0"/>
              </a:rPr>
              <a:t>public void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print() </a:t>
            </a:r>
            <a:r>
              <a:rPr lang="en-US" sz="2800" b="1" noProof="1">
                <a:latin typeface="Consolas" pitchFamily="49" charset="0"/>
              </a:rPr>
              <a:t>{ System.out.println("Hello"); }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public static void main(String args[]){  </a:t>
            </a:r>
          </a:p>
          <a:p>
            <a:pPr fontAlgn="base"/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Printable</a:t>
            </a:r>
            <a:r>
              <a:rPr lang="en-US" sz="2800" b="1" noProof="1">
                <a:latin typeface="Consolas" pitchFamily="49" charset="0"/>
              </a:rPr>
              <a:t> doc = new Document();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doc.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print()</a:t>
            </a:r>
            <a:r>
              <a:rPr lang="en-US" sz="2800" b="1" noProof="1">
                <a:latin typeface="Consolas" pitchFamily="49" charset="0"/>
              </a:rPr>
              <a:t>;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}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} </a:t>
            </a:r>
          </a:p>
        </p:txBody>
      </p:sp>
      <p:sp>
        <p:nvSpPr>
          <p:cNvPr id="19" name="AutoShape 20"/>
          <p:cNvSpPr>
            <a:spLocks noChangeArrowheads="1"/>
          </p:cNvSpPr>
          <p:nvPr/>
        </p:nvSpPr>
        <p:spPr bwMode="auto">
          <a:xfrm>
            <a:off x="4875212" y="5302927"/>
            <a:ext cx="2514600" cy="640673"/>
          </a:xfrm>
          <a:prstGeom prst="wedgeRoundRectCallout">
            <a:avLst>
              <a:gd name="adj1" fmla="val -155903"/>
              <a:gd name="adj2" fmla="val -97732"/>
              <a:gd name="adj3" fmla="val 16667"/>
            </a:avLst>
          </a:prstGeom>
          <a:solidFill>
            <a:srgbClr val="4F6987"/>
          </a:solidFill>
          <a:ln>
            <a:solidFill>
              <a:srgbClr val="253E57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Polymorphism</a:t>
            </a:r>
            <a:endParaRPr lang="bg-BG" sz="24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730954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  <p:bldP spid="1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Build project that contain interface for drawable objects</a:t>
            </a:r>
          </a:p>
          <a:p>
            <a:r>
              <a:rPr lang="en-US" dirty="0"/>
              <a:t>Implements two type of shapes: </a:t>
            </a:r>
            <a:br>
              <a:rPr lang="en-US" dirty="0"/>
            </a:br>
            <a:r>
              <a:rPr lang="en-US" dirty="0"/>
              <a:t>Circle and Rectangle </a:t>
            </a:r>
          </a:p>
          <a:p>
            <a:r>
              <a:rPr lang="en-US" dirty="0"/>
              <a:t>Both classes have to print on console </a:t>
            </a:r>
            <a:br>
              <a:rPr lang="en-US" dirty="0"/>
            </a:br>
            <a:r>
              <a:rPr lang="en-US" dirty="0"/>
              <a:t>their shape with "*".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Shapes Drawing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641425" y="4574447"/>
            <a:ext cx="3598731" cy="1630467"/>
            <a:chOff x="-307258" y="1714897"/>
            <a:chExt cx="1971792" cy="1630467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-306388" y="1714897"/>
              <a:ext cx="1970922" cy="10668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&lt;&lt;Drawable&gt;&gt;</a:t>
              </a:r>
            </a:p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Circle</a:t>
              </a:r>
              <a:endParaRPr lang="en-US" sz="1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10" name="Rectangle 4"/>
            <p:cNvSpPr>
              <a:spLocks noChangeArrowheads="1"/>
            </p:cNvSpPr>
            <p:nvPr/>
          </p:nvSpPr>
          <p:spPr bwMode="auto">
            <a:xfrm>
              <a:off x="-307258" y="2781697"/>
              <a:ext cx="1970922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-radius: Integer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76269" y="4193338"/>
            <a:ext cx="3429001" cy="2011576"/>
            <a:chOff x="-306388" y="1581920"/>
            <a:chExt cx="1878795" cy="2011576"/>
          </a:xfrm>
        </p:grpSpPr>
        <p:sp>
          <p:nvSpPr>
            <p:cNvPr id="17" name="Rectangle 3"/>
            <p:cNvSpPr>
              <a:spLocks noChangeArrowheads="1"/>
            </p:cNvSpPr>
            <p:nvPr/>
          </p:nvSpPr>
          <p:spPr bwMode="auto">
            <a:xfrm>
              <a:off x="-306388" y="1581920"/>
              <a:ext cx="1878795" cy="10668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&lt;&lt;Drawable&gt;&gt;</a:t>
              </a:r>
            </a:p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Rectangle</a:t>
              </a:r>
            </a:p>
          </p:txBody>
        </p:sp>
        <p:sp>
          <p:nvSpPr>
            <p:cNvPr id="20" name="Rectangle 4"/>
            <p:cNvSpPr>
              <a:spLocks noChangeArrowheads="1"/>
            </p:cNvSpPr>
            <p:nvPr/>
          </p:nvSpPr>
          <p:spPr bwMode="auto">
            <a:xfrm>
              <a:off x="-306388" y="2651771"/>
              <a:ext cx="1878795" cy="94172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-width: Integer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-height: Integer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770812" y="1876139"/>
            <a:ext cx="3124200" cy="1508443"/>
            <a:chOff x="5226904" y="1466400"/>
            <a:chExt cx="3124200" cy="1508443"/>
          </a:xfrm>
        </p:grpSpPr>
        <p:sp>
          <p:nvSpPr>
            <p:cNvPr id="38" name="Rectangle 3"/>
            <p:cNvSpPr>
              <a:spLocks noChangeArrowheads="1"/>
            </p:cNvSpPr>
            <p:nvPr/>
          </p:nvSpPr>
          <p:spPr bwMode="auto">
            <a:xfrm>
              <a:off x="5226904" y="1466400"/>
              <a:ext cx="3124200" cy="94503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&lt;&lt;interface&gt;&gt;</a:t>
              </a:r>
            </a:p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Drawable</a:t>
              </a:r>
              <a:endParaRPr lang="en-US" sz="1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37" name="Rectangle 4"/>
            <p:cNvSpPr>
              <a:spLocks noChangeArrowheads="1"/>
            </p:cNvSpPr>
            <p:nvPr/>
          </p:nvSpPr>
          <p:spPr bwMode="auto">
            <a:xfrm>
              <a:off x="5226904" y="2411176"/>
              <a:ext cx="3124200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+draw()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sp>
        <p:nvSpPr>
          <p:cNvPr id="34" name="Rectangle 33"/>
          <p:cNvSpPr/>
          <p:nvPr/>
        </p:nvSpPr>
        <p:spPr>
          <a:xfrm>
            <a:off x="9334024" y="4753808"/>
            <a:ext cx="1789588" cy="1311780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10645024" y="4329358"/>
            <a:ext cx="914400" cy="914400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9347560" y="5151188"/>
            <a:ext cx="914400" cy="914400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88258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0"/>
            <a:ext cx="9577597" cy="1110780"/>
          </a:xfrm>
        </p:spPr>
        <p:txBody>
          <a:bodyPr/>
          <a:lstStyle/>
          <a:p>
            <a:r>
              <a:rPr lang="en-US" dirty="0"/>
              <a:t>Solution: Shapes Drawing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31813" y="1143000"/>
            <a:ext cx="11125200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 interface Drawable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void draw();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}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1813" y="4737318"/>
            <a:ext cx="11125200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 class Circle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implements Drawable </a:t>
            </a:r>
            <a:r>
              <a:rPr lang="en-US" sz="2800" b="1" noProof="1">
                <a:latin typeface="Consolas" pitchFamily="49" charset="0"/>
              </a:rPr>
              <a:t>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//TODO Add fields and constructor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@Override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void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draw() </a:t>
            </a:r>
            <a:r>
              <a:rPr lang="en-US" sz="2800" b="1" noProof="1">
                <a:latin typeface="Consolas" pitchFamily="49" charset="0"/>
              </a:rPr>
              <a:t>{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slide 18 </a:t>
            </a:r>
            <a:r>
              <a:rPr lang="en-US" sz="2800" b="1" noProof="1">
                <a:latin typeface="Consolas" pitchFamily="49" charset="0"/>
              </a:rPr>
              <a:t>} 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531813" y="2724715"/>
            <a:ext cx="11125200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 class Rectangle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implements Drawable</a:t>
            </a:r>
            <a:r>
              <a:rPr lang="en-US" sz="2800" b="1" noProof="1">
                <a:latin typeface="Consolas" pitchFamily="49" charset="0"/>
              </a:rPr>
              <a:t>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//TODO Add fields and constructor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@Override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void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draw() </a:t>
            </a:r>
            <a:r>
              <a:rPr lang="en-US" sz="2800" b="1" noProof="1">
                <a:latin typeface="Consolas" pitchFamily="49" charset="0"/>
              </a:rPr>
              <a:t>{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slide 17 </a:t>
            </a:r>
            <a:r>
              <a:rPr lang="en-US" sz="2800" b="1" noProof="1">
                <a:latin typeface="Consolas" pitchFamily="49" charset="0"/>
              </a:rPr>
              <a:t>} }</a:t>
            </a:r>
          </a:p>
        </p:txBody>
      </p:sp>
    </p:spTree>
    <p:extLst>
      <p:ext uri="{BB962C8B-B14F-4D97-AF65-F5344CB8AC3E}">
        <p14:creationId xmlns:p14="http://schemas.microsoft.com/office/powerpoint/2010/main" val="9965264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Shapes Drawing - Rectangle Draw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54395" y="1270867"/>
            <a:ext cx="11349525" cy="529375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600" b="1" noProof="1">
                <a:latin typeface="Consolas" pitchFamily="49" charset="0"/>
              </a:rPr>
              <a:t>Public class Rectangle implements Drawable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public void draw()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for (int i = 0; i &lt; height; i++)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System.out.print("*");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for (int k = 1; k &lt; width - 1; k++)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System.out.print(" ");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if (i == 0 || i == (height - 1))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  System.out.print("*");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} else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  System.out.print(" ");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} }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System.out.print(" "); System.out.print("*");   </a:t>
            </a:r>
            <a:br>
              <a:rPr lang="en-US" sz="2600" b="1" noProof="1">
                <a:latin typeface="Consolas" pitchFamily="49" charset="0"/>
              </a:rPr>
            </a:br>
            <a:r>
              <a:rPr lang="en-US" sz="2600" b="1" noProof="1">
                <a:latin typeface="Consolas" pitchFamily="49" charset="0"/>
              </a:rPr>
              <a:t>    System.out.print("\n"); } } }</a:t>
            </a:r>
          </a:p>
        </p:txBody>
      </p:sp>
    </p:spTree>
    <p:extLst>
      <p:ext uri="{BB962C8B-B14F-4D97-AF65-F5344CB8AC3E}">
        <p14:creationId xmlns:p14="http://schemas.microsoft.com/office/powerpoint/2010/main" val="21412730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Shapes Drawing - Circle Draw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54395" y="1205551"/>
            <a:ext cx="11349525" cy="529375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600" b="1" noProof="1">
                <a:latin typeface="Consolas" pitchFamily="49" charset="0"/>
              </a:rPr>
              <a:t>public class Circle implements Drawable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public void draw()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double r_in = this.radius - 0.4;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double r_out = this.radius + 0.4;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for(double y = this.radius; y &gt;= -this.radius; --y)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for(double x = -this.radius; x &lt; r_out; x += 0.5)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  double value = x * x + y * y;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  if(value &gt;= r_in * r_in &amp;&amp; value &lt;= r_out * r_out)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    System.out.print("*");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  } else {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    System.out.print(" ");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    } }</a:t>
            </a:r>
          </a:p>
          <a:p>
            <a:pPr fontAlgn="base"/>
            <a:r>
              <a:rPr lang="en-US" sz="2600" b="1" noProof="1">
                <a:latin typeface="Consolas" pitchFamily="49" charset="0"/>
              </a:rPr>
              <a:t>    System.out.println(); } } } </a:t>
            </a:r>
          </a:p>
        </p:txBody>
      </p:sp>
    </p:spTree>
    <p:extLst>
      <p:ext uri="{BB962C8B-B14F-4D97-AF65-F5344CB8AC3E}">
        <p14:creationId xmlns:p14="http://schemas.microsoft.com/office/powerpoint/2010/main" val="13364704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Car Shop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5850069" y="1600200"/>
            <a:ext cx="5716343" cy="1710211"/>
            <a:chOff x="5180012" y="1828800"/>
            <a:chExt cx="5716343" cy="1710211"/>
          </a:xfrm>
        </p:grpSpPr>
        <p:grpSp>
          <p:nvGrpSpPr>
            <p:cNvPr id="8" name="Group 7"/>
            <p:cNvGrpSpPr/>
            <p:nvPr/>
          </p:nvGrpSpPr>
          <p:grpSpPr>
            <a:xfrm>
              <a:off x="5180012" y="1828800"/>
              <a:ext cx="5715000" cy="1136939"/>
              <a:chOff x="-306388" y="2077297"/>
              <a:chExt cx="3131324" cy="1136939"/>
            </a:xfrm>
          </p:grpSpPr>
          <p:sp>
            <p:nvSpPr>
              <p:cNvPr id="9" name="Rectangle 3"/>
              <p:cNvSpPr>
                <a:spLocks noChangeArrowheads="1"/>
              </p:cNvSpPr>
              <p:nvPr/>
            </p:nvSpPr>
            <p:spPr bwMode="auto">
              <a:xfrm>
                <a:off x="-306388" y="2077297"/>
                <a:ext cx="3131324" cy="582633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Seat</a:t>
                </a:r>
                <a:endParaRPr lang="en-US" sz="1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endParaRPr>
              </a:p>
            </p:txBody>
          </p:sp>
          <p:sp>
            <p:nvSpPr>
              <p:cNvPr id="10" name="Rectangle 4"/>
              <p:cNvSpPr>
                <a:spLocks noChangeArrowheads="1"/>
              </p:cNvSpPr>
              <p:nvPr/>
            </p:nvSpPr>
            <p:spPr bwMode="auto">
              <a:xfrm>
                <a:off x="-306388" y="2650569"/>
                <a:ext cx="3131324" cy="56366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eaLnBrk="0" hangingPunct="0">
                  <a:lnSpc>
                    <a:spcPts val="3000"/>
                  </a:lnSpc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-countryProduced: String</a:t>
                </a:r>
                <a:endParaRPr lang="en-US" sz="2000" b="1" noProof="1">
                  <a:latin typeface="Consolas" panose="020B0609020204030204" pitchFamily="49" charset="0"/>
                </a:endParaRPr>
              </a:p>
            </p:txBody>
          </p:sp>
        </p:grpSp>
        <p:sp>
          <p:nvSpPr>
            <p:cNvPr id="12" name="Rectangle 4"/>
            <p:cNvSpPr>
              <a:spLocks noChangeArrowheads="1"/>
            </p:cNvSpPr>
            <p:nvPr/>
          </p:nvSpPr>
          <p:spPr bwMode="auto">
            <a:xfrm>
              <a:off x="5181355" y="2975344"/>
              <a:ext cx="5715000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+toString(): String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13991" y="2819400"/>
            <a:ext cx="4608598" cy="2863484"/>
            <a:chOff x="5180012" y="1333423"/>
            <a:chExt cx="4608598" cy="2863484"/>
          </a:xfrm>
        </p:grpSpPr>
        <p:grpSp>
          <p:nvGrpSpPr>
            <p:cNvPr id="15" name="Group 14"/>
            <p:cNvGrpSpPr/>
            <p:nvPr/>
          </p:nvGrpSpPr>
          <p:grpSpPr>
            <a:xfrm>
              <a:off x="5180012" y="1333423"/>
              <a:ext cx="4608598" cy="1514716"/>
              <a:chOff x="-306388" y="1581920"/>
              <a:chExt cx="2525112" cy="1514716"/>
            </a:xfrm>
          </p:grpSpPr>
          <p:sp>
            <p:nvSpPr>
              <p:cNvPr id="17" name="Rectangle 3"/>
              <p:cNvSpPr>
                <a:spLocks noChangeArrowheads="1"/>
              </p:cNvSpPr>
              <p:nvPr/>
            </p:nvSpPr>
            <p:spPr bwMode="auto">
              <a:xfrm>
                <a:off x="-306388" y="1581920"/>
                <a:ext cx="2525112" cy="878149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&lt;&lt;interface&gt;&gt;</a:t>
                </a:r>
              </a:p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&lt;&lt;Car&gt;&gt;</a:t>
                </a:r>
              </a:p>
            </p:txBody>
          </p:sp>
          <p:sp>
            <p:nvSpPr>
              <p:cNvPr id="20" name="Rectangle 4"/>
              <p:cNvSpPr>
                <a:spLocks noChangeArrowheads="1"/>
              </p:cNvSpPr>
              <p:nvPr/>
            </p:nvSpPr>
            <p:spPr bwMode="auto">
              <a:xfrm>
                <a:off x="-306388" y="2460070"/>
                <a:ext cx="2525112" cy="636566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eaLnBrk="0" hangingPunct="0">
                  <a:lnSpc>
                    <a:spcPts val="3000"/>
                  </a:lnSpc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+TIRES: Integer</a:t>
                </a:r>
                <a:endParaRPr lang="en-US" sz="2000" b="1" noProof="1">
                  <a:latin typeface="Consolas" panose="020B0609020204030204" pitchFamily="49" charset="0"/>
                </a:endParaRPr>
              </a:p>
            </p:txBody>
          </p:sp>
        </p:grpSp>
        <p:sp>
          <p:nvSpPr>
            <p:cNvPr id="16" name="Rectangle 4"/>
            <p:cNvSpPr>
              <a:spLocks noChangeArrowheads="1"/>
            </p:cNvSpPr>
            <p:nvPr/>
          </p:nvSpPr>
          <p:spPr bwMode="auto">
            <a:xfrm>
              <a:off x="5184286" y="2857423"/>
              <a:ext cx="4604324" cy="133948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+getModel()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+getColor()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+getHorsePower()</a:t>
              </a:r>
            </a:p>
          </p:txBody>
        </p:sp>
      </p:grpSp>
      <p:sp>
        <p:nvSpPr>
          <p:cNvPr id="4" name="Oval 3"/>
          <p:cNvSpPr/>
          <p:nvPr/>
        </p:nvSpPr>
        <p:spPr>
          <a:xfrm>
            <a:off x="3732212" y="1714788"/>
            <a:ext cx="381000" cy="381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1" name="TextBox 20"/>
          <p:cNvSpPr txBox="1"/>
          <p:nvPr/>
        </p:nvSpPr>
        <p:spPr>
          <a:xfrm>
            <a:off x="1421813" y="1536502"/>
            <a:ext cx="22977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Serializable</a:t>
            </a:r>
            <a:endParaRPr lang="bg-BG" sz="2800" dirty="0"/>
          </a:p>
        </p:txBody>
      </p:sp>
      <p:cxnSp>
        <p:nvCxnSpPr>
          <p:cNvPr id="6" name="Straight Connector 5"/>
          <p:cNvCxnSpPr>
            <a:cxnSpLocks/>
            <a:stCxn id="4" idx="6"/>
            <a:endCxn id="9" idx="1"/>
          </p:cNvCxnSpPr>
          <p:nvPr/>
        </p:nvCxnSpPr>
        <p:spPr>
          <a:xfrm flipV="1">
            <a:off x="4113212" y="1891517"/>
            <a:ext cx="1736857" cy="1377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2" idx="2"/>
          </p:cNvCxnSpPr>
          <p:nvPr/>
        </p:nvCxnSpPr>
        <p:spPr>
          <a:xfrm flipH="1">
            <a:off x="8707569" y="3310411"/>
            <a:ext cx="1343" cy="705422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20" idx="3"/>
          </p:cNvCxnSpPr>
          <p:nvPr/>
        </p:nvCxnSpPr>
        <p:spPr>
          <a:xfrm flipH="1" flipV="1">
            <a:off x="5422589" y="4015833"/>
            <a:ext cx="3284980" cy="1819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012" y="4421191"/>
            <a:ext cx="2140032" cy="168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0955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9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190413" y="1289442"/>
            <a:ext cx="11804822" cy="4822438"/>
          </a:xfrm>
        </p:spPr>
        <p:txBody>
          <a:bodyPr>
            <a:normAutofit/>
          </a:bodyPr>
          <a:lstStyle/>
          <a:p>
            <a:pPr marL="444500" indent="-444500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Abstraction</a:t>
            </a:r>
          </a:p>
          <a:p>
            <a:pPr marL="444500" indent="-444500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Interface</a:t>
            </a:r>
          </a:p>
          <a:p>
            <a:pPr marL="444500" indent="-444500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Inheritance</a:t>
            </a:r>
          </a:p>
          <a:p>
            <a:pPr marL="444500" indent="-444500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Polymorphism</a:t>
            </a:r>
          </a:p>
          <a:p>
            <a:pPr marL="444500" indent="-444500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Override / Overload</a:t>
            </a:r>
          </a:p>
          <a:p>
            <a:pPr marL="444500" indent="-444500">
              <a:lnSpc>
                <a:spcPct val="100000"/>
              </a:lnSpc>
              <a:buFontTx/>
              <a:buAutoNum type="arabicPeriod"/>
            </a:pPr>
            <a:endParaRPr lang="en-US" sz="3200" dirty="0"/>
          </a:p>
          <a:p>
            <a:pPr marL="444500" indent="-444500">
              <a:lnSpc>
                <a:spcPct val="100000"/>
              </a:lnSpc>
              <a:buFontTx/>
              <a:buAutoNum type="arabicPeriod"/>
            </a:pPr>
            <a:endParaRPr lang="en-US" sz="3200" dirty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	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1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1997" y="2049657"/>
            <a:ext cx="3074424" cy="396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49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0"/>
            <a:ext cx="9577597" cy="1110780"/>
          </a:xfrm>
        </p:spPr>
        <p:txBody>
          <a:bodyPr/>
          <a:lstStyle/>
          <a:p>
            <a:r>
              <a:rPr lang="en-US" dirty="0"/>
              <a:t>Solution: Car Shop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31813" y="1744682"/>
            <a:ext cx="11125200" cy="397031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 interface Car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  int TIRES = 4;</a:t>
            </a:r>
          </a:p>
          <a:p>
            <a:pPr fontAlgn="base"/>
            <a:endParaRPr lang="en-US" sz="2800" b="1" noProof="1">
              <a:latin typeface="Consolas" pitchFamily="49" charset="0"/>
            </a:endParaRPr>
          </a:p>
          <a:p>
            <a:pPr fontAlgn="base"/>
            <a:r>
              <a:rPr lang="en-US" sz="2800" b="1" noProof="1">
                <a:latin typeface="Consolas" pitchFamily="49" charset="0"/>
              </a:rPr>
              <a:t>    String getModel();</a:t>
            </a:r>
          </a:p>
          <a:p>
            <a:pPr fontAlgn="base"/>
            <a:endParaRPr lang="en-US" sz="2800" b="1" noProof="1">
              <a:latin typeface="Consolas" pitchFamily="49" charset="0"/>
            </a:endParaRPr>
          </a:p>
          <a:p>
            <a:pPr fontAlgn="base"/>
            <a:r>
              <a:rPr lang="en-US" sz="2800" b="1" noProof="1">
                <a:latin typeface="Consolas" pitchFamily="49" charset="0"/>
              </a:rPr>
              <a:t>    String getColor();</a:t>
            </a:r>
          </a:p>
          <a:p>
            <a:pPr fontAlgn="base"/>
            <a:endParaRPr lang="en-US" sz="2800" b="1" noProof="1">
              <a:latin typeface="Consolas" pitchFamily="49" charset="0"/>
            </a:endParaRPr>
          </a:p>
          <a:p>
            <a:pPr fontAlgn="base"/>
            <a:r>
              <a:rPr lang="en-US" sz="2800" b="1" noProof="1">
                <a:latin typeface="Consolas" pitchFamily="49" charset="0"/>
              </a:rPr>
              <a:t>    int getHorsePower();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487094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-76200"/>
            <a:ext cx="9577597" cy="1110780"/>
          </a:xfrm>
        </p:spPr>
        <p:txBody>
          <a:bodyPr/>
          <a:lstStyle/>
          <a:p>
            <a:r>
              <a:rPr lang="en-US" dirty="0"/>
              <a:t>Solution: Car Shop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383687" y="1143004"/>
            <a:ext cx="11349525" cy="526297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 class Seat implements Car, Serializable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//TODO: Add fields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//TODO: Add constructor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//TODO: Add private methods</a:t>
            </a:r>
          </a:p>
          <a:p>
            <a:pPr fontAlgn="base"/>
            <a:endParaRPr lang="en-US" sz="2800" b="1" noProof="1">
              <a:latin typeface="Consolas" pitchFamily="49" charset="0"/>
            </a:endParaRPr>
          </a:p>
          <a:p>
            <a:pPr fontAlgn="base"/>
            <a:r>
              <a:rPr lang="en-US" sz="2800" b="1" noProof="1">
                <a:latin typeface="Consolas" pitchFamily="49" charset="0"/>
              </a:rPr>
              <a:t>  @Override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String getModel() { return this.model; }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@Override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String getColor() { return this.color; }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@Override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int getHorsePower() { return this.horsePower; }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7993014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0935" y="1325492"/>
            <a:ext cx="2406957" cy="2484508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12084" y="5011645"/>
            <a:ext cx="9806728" cy="774883"/>
          </a:xfrm>
          <a:prstGeom prst="rect">
            <a:avLst/>
          </a:prstGeom>
        </p:spPr>
        <p:txBody>
          <a:bodyPr/>
          <a:lstStyle>
            <a:lvl1pPr algn="l" defTabSz="1218438" rtl="0" eaLnBrk="1" latinLnBrk="1" hangingPunct="1">
              <a:spcBef>
                <a:spcPct val="0"/>
              </a:spcBef>
              <a:buNone/>
              <a:defRPr sz="3998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400"/>
              </a:lnSpc>
            </a:pPr>
            <a:r>
              <a:rPr lang="en-GB" dirty="0" smtClean="0"/>
              <a:t>Interfaces and Abstract Class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body" idx="4294967295"/>
          </p:nvPr>
        </p:nvSpPr>
        <p:spPr>
          <a:xfrm>
            <a:off x="1012084" y="5831062"/>
            <a:ext cx="9806728" cy="719034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Live Exercises in Class (Lab)</a:t>
            </a:r>
          </a:p>
        </p:txBody>
      </p:sp>
    </p:spTree>
    <p:extLst>
      <p:ext uri="{BB962C8B-B14F-4D97-AF65-F5344CB8AC3E}">
        <p14:creationId xmlns:p14="http://schemas.microsoft.com/office/powerpoint/2010/main" val="364041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Interface can extend another interface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 Interface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836612" y="4267200"/>
            <a:ext cx="105156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200" b="1" noProof="1">
                <a:latin typeface="Consolas" pitchFamily="49" charset="0"/>
              </a:rPr>
              <a:t>public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interface</a:t>
            </a:r>
            <a:r>
              <a:rPr lang="en-US" sz="32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latin typeface="Consolas" pitchFamily="49" charset="0"/>
                <a:cs typeface="Consolas" pitchFamily="49" charset="0"/>
              </a:rPr>
              <a:t>Printable</a:t>
            </a:r>
            <a:r>
              <a:rPr lang="en-US" sz="32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extends</a:t>
            </a:r>
            <a:r>
              <a:rPr lang="en-US" sz="32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latin typeface="Consolas" pitchFamily="49" charset="0"/>
                <a:cs typeface="Consolas" pitchFamily="49" charset="0"/>
              </a:rPr>
              <a:t>Showable</a:t>
            </a:r>
            <a:r>
              <a:rPr lang="en-US" sz="32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latin typeface="Consolas" pitchFamily="49" charset="0"/>
                <a:cs typeface="Consolas" pitchFamily="49" charset="0"/>
              </a:rPr>
              <a:t>{ </a:t>
            </a:r>
            <a:br>
              <a:rPr lang="en-US" sz="3200" b="1" noProof="1">
                <a:latin typeface="Consolas" pitchFamily="49" charset="0"/>
                <a:cs typeface="Consolas" pitchFamily="49" charset="0"/>
              </a:rPr>
            </a:br>
            <a:r>
              <a:rPr lang="en-US" sz="3200" b="1" noProof="1">
                <a:latin typeface="Consolas" pitchFamily="49" charset="0"/>
                <a:cs typeface="Consolas" pitchFamily="49" charset="0"/>
              </a:rPr>
              <a:t>  void print();</a:t>
            </a:r>
          </a:p>
          <a:p>
            <a:pPr fontAlgn="base"/>
            <a:r>
              <a:rPr lang="en-US" sz="32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6612" y="1981200"/>
            <a:ext cx="8229600" cy="206210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200" b="1" noProof="1">
                <a:latin typeface="Consolas" pitchFamily="49" charset="0"/>
              </a:rPr>
              <a:t>public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interface</a:t>
            </a:r>
            <a:r>
              <a:rPr lang="en-US" sz="32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latin typeface="Consolas" pitchFamily="49" charset="0"/>
                <a:cs typeface="Consolas" pitchFamily="49" charset="0"/>
              </a:rPr>
              <a:t>Showable  {</a:t>
            </a:r>
          </a:p>
          <a:p>
            <a:pPr fontAlgn="base"/>
            <a:r>
              <a:rPr lang="en-US" sz="32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3200" b="1" noProof="1">
                <a:latin typeface="Consolas" pitchFamily="49" charset="0"/>
                <a:cs typeface="Consolas" pitchFamily="49" charset="0"/>
              </a:rPr>
              <a:t>int MIN = 5;</a:t>
            </a:r>
          </a:p>
          <a:p>
            <a:pPr fontAlgn="base"/>
            <a:r>
              <a:rPr lang="en-US" sz="3200" b="1" noProof="1">
                <a:latin typeface="Consolas" pitchFamily="49" charset="0"/>
                <a:cs typeface="Consolas" pitchFamily="49" charset="0"/>
              </a:rPr>
              <a:t>  void show();</a:t>
            </a:r>
          </a:p>
          <a:p>
            <a:pPr fontAlgn="base"/>
            <a:r>
              <a:rPr lang="en-US" sz="32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204" y="1981200"/>
            <a:ext cx="2041008" cy="206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4963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>
          <a:xfrm>
            <a:off x="190353" y="1196125"/>
            <a:ext cx="10247459" cy="5201066"/>
          </a:xfrm>
        </p:spPr>
        <p:txBody>
          <a:bodyPr/>
          <a:lstStyle/>
          <a:p>
            <a:r>
              <a:rPr lang="en-US" dirty="0"/>
              <a:t>Class which implements </a:t>
            </a:r>
            <a:r>
              <a:rPr lang="en-US" b="1" dirty="0">
                <a:solidFill>
                  <a:schemeClr val="bg1"/>
                </a:solidFill>
              </a:rPr>
              <a:t>child interface MUST </a:t>
            </a:r>
            <a:r>
              <a:rPr lang="en-US" dirty="0" smtClean="0"/>
              <a:t>provide</a:t>
            </a:r>
            <a:r>
              <a:rPr lang="bg-BG" dirty="0" smtClean="0"/>
              <a:t> </a:t>
            </a:r>
            <a:r>
              <a:rPr lang="en-US" dirty="0" smtClean="0"/>
              <a:t>implementation </a:t>
            </a:r>
            <a:r>
              <a:rPr lang="en-US" dirty="0"/>
              <a:t>for </a:t>
            </a:r>
            <a:r>
              <a:rPr lang="en-US" b="1" dirty="0">
                <a:solidFill>
                  <a:schemeClr val="bg1"/>
                </a:solidFill>
              </a:rPr>
              <a:t>parent interface </a:t>
            </a:r>
            <a:r>
              <a:rPr lang="en-US" dirty="0"/>
              <a:t>too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 Interface (2)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722068" y="2604224"/>
            <a:ext cx="7353544" cy="333937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class Circle implements Printable {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public void print()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System.out.println("Hello");</a:t>
            </a:r>
          </a:p>
          <a:p>
            <a:pPr fontAlgn="base">
              <a:spcAft>
                <a:spcPts val="1800"/>
              </a:spcAft>
            </a:pPr>
            <a:r>
              <a:rPr lang="en-US" sz="2800" b="1" noProof="1">
                <a:latin typeface="Consolas" pitchFamily="49" charset="0"/>
              </a:rPr>
              <a:t>}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public void show()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System.out.println("Welcome");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}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206" y="2133600"/>
            <a:ext cx="28575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6861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Refactor your first problem code</a:t>
            </a:r>
          </a:p>
          <a:p>
            <a:r>
              <a:rPr lang="en-US" dirty="0"/>
              <a:t>Add interface for sellable cars</a:t>
            </a:r>
          </a:p>
          <a:p>
            <a:r>
              <a:rPr lang="en-US" dirty="0"/>
              <a:t>Add interface for rentable cars</a:t>
            </a:r>
          </a:p>
          <a:p>
            <a:r>
              <a:rPr lang="en-US" dirty="0"/>
              <a:t>Add class Audi, which </a:t>
            </a:r>
            <a:br>
              <a:rPr lang="en-US" dirty="0"/>
            </a:br>
            <a:r>
              <a:rPr lang="en-US" dirty="0"/>
              <a:t>implements rentable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Car </a:t>
            </a:r>
            <a:r>
              <a:rPr lang="en-US" dirty="0" smtClean="0"/>
              <a:t>Shop</a:t>
            </a:r>
            <a:r>
              <a:rPr lang="bg-BG" dirty="0" smtClean="0"/>
              <a:t> </a:t>
            </a:r>
            <a:r>
              <a:rPr lang="en-US" dirty="0" smtClean="0"/>
              <a:t>Extend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513512" y="5165437"/>
            <a:ext cx="5334000" cy="1279342"/>
            <a:chOff x="4988745" y="1333424"/>
            <a:chExt cx="5334000" cy="1279342"/>
          </a:xfrm>
        </p:grpSpPr>
        <p:sp>
          <p:nvSpPr>
            <p:cNvPr id="17" name="Rectangle 3"/>
            <p:cNvSpPr>
              <a:spLocks noChangeArrowheads="1"/>
            </p:cNvSpPr>
            <p:nvPr/>
          </p:nvSpPr>
          <p:spPr bwMode="auto">
            <a:xfrm>
              <a:off x="4988745" y="1333424"/>
              <a:ext cx="5333999" cy="609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&lt;&lt;Sellable&gt;&gt;</a:t>
              </a:r>
            </a:p>
          </p:txBody>
        </p:sp>
        <p:sp>
          <p:nvSpPr>
            <p:cNvPr id="16" name="Rectangle 4"/>
            <p:cNvSpPr>
              <a:spLocks noChangeArrowheads="1"/>
            </p:cNvSpPr>
            <p:nvPr/>
          </p:nvSpPr>
          <p:spPr bwMode="auto">
            <a:xfrm>
              <a:off x="4988745" y="1943022"/>
              <a:ext cx="5334000" cy="66974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+getPrice(): Double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170611" y="4724400"/>
            <a:ext cx="5105401" cy="1720379"/>
            <a:chOff x="4683209" y="1333424"/>
            <a:chExt cx="5105401" cy="1720379"/>
          </a:xfrm>
        </p:grpSpPr>
        <p:sp>
          <p:nvSpPr>
            <p:cNvPr id="24" name="Rectangle 3"/>
            <p:cNvSpPr>
              <a:spLocks noChangeArrowheads="1"/>
            </p:cNvSpPr>
            <p:nvPr/>
          </p:nvSpPr>
          <p:spPr bwMode="auto">
            <a:xfrm>
              <a:off x="4683209" y="1333424"/>
              <a:ext cx="5105401" cy="609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&lt;&lt;Rentable&gt;&gt;</a:t>
              </a:r>
            </a:p>
          </p:txBody>
        </p:sp>
        <p:sp>
          <p:nvSpPr>
            <p:cNvPr id="25" name="Rectangle 4"/>
            <p:cNvSpPr>
              <a:spLocks noChangeArrowheads="1"/>
            </p:cNvSpPr>
            <p:nvPr/>
          </p:nvSpPr>
          <p:spPr bwMode="auto">
            <a:xfrm>
              <a:off x="4683210" y="1943023"/>
              <a:ext cx="5105400" cy="111078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+getMinRentDay(): Integer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+getPricePerDay(): Double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667414" y="1913119"/>
            <a:ext cx="4608598" cy="1896881"/>
            <a:chOff x="5180012" y="1653737"/>
            <a:chExt cx="4608598" cy="1896881"/>
          </a:xfrm>
        </p:grpSpPr>
        <p:sp>
          <p:nvSpPr>
            <p:cNvPr id="31" name="Rectangle 3"/>
            <p:cNvSpPr>
              <a:spLocks noChangeArrowheads="1"/>
            </p:cNvSpPr>
            <p:nvPr/>
          </p:nvSpPr>
          <p:spPr bwMode="auto">
            <a:xfrm>
              <a:off x="5180012" y="1653737"/>
              <a:ext cx="4608598" cy="55783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&lt;&lt;Car&gt;&gt;</a:t>
              </a:r>
            </a:p>
          </p:txBody>
        </p:sp>
        <p:sp>
          <p:nvSpPr>
            <p:cNvPr id="30" name="Rectangle 4"/>
            <p:cNvSpPr>
              <a:spLocks noChangeArrowheads="1"/>
            </p:cNvSpPr>
            <p:nvPr/>
          </p:nvSpPr>
          <p:spPr bwMode="auto">
            <a:xfrm>
              <a:off x="5184286" y="2211134"/>
              <a:ext cx="4604324" cy="133948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+getModel()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+getColor()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+getHorsePower()</a:t>
              </a:r>
            </a:p>
          </p:txBody>
        </p:sp>
      </p:grpSp>
      <p:cxnSp>
        <p:nvCxnSpPr>
          <p:cNvPr id="18" name="Straight Arrow Connector 17"/>
          <p:cNvCxnSpPr>
            <a:stCxn id="30" idx="1"/>
            <a:endCxn id="17" idx="0"/>
          </p:cNvCxnSpPr>
          <p:nvPr/>
        </p:nvCxnSpPr>
        <p:spPr>
          <a:xfrm flipH="1">
            <a:off x="3180512" y="3140258"/>
            <a:ext cx="3491176" cy="2025179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0" idx="2"/>
          </p:cNvCxnSpPr>
          <p:nvPr/>
        </p:nvCxnSpPr>
        <p:spPr>
          <a:xfrm>
            <a:off x="8973850" y="3810000"/>
            <a:ext cx="16162" cy="91440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33114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Car </a:t>
            </a:r>
            <a:r>
              <a:rPr lang="en-US" dirty="0" smtClean="0"/>
              <a:t>Shop Extend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374586" y="1586805"/>
            <a:ext cx="11434826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 interface Sellable extends Car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  Double getPrice();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74585" y="3544431"/>
            <a:ext cx="11434827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 interface Rentable extends Car{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  Integer getMinRentDay();</a:t>
            </a:r>
          </a:p>
          <a:p>
            <a:pPr fontAlgn="base"/>
            <a:endParaRPr lang="en-US" sz="2800" b="1" noProof="1">
              <a:latin typeface="Consolas" pitchFamily="49" charset="0"/>
            </a:endParaRPr>
          </a:p>
          <a:p>
            <a:pPr fontAlgn="base"/>
            <a:r>
              <a:rPr lang="en-US" sz="2800" b="1" noProof="1">
                <a:latin typeface="Consolas" pitchFamily="49" charset="0"/>
              </a:rPr>
              <a:t>    Double getPricePerDay();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12595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Car Shop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74287" y="1142364"/>
            <a:ext cx="11182725" cy="569386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 class Audi implements Rentable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@Override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String getModel() { return this.model; }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@Override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String getColor() { return this.color; }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@Override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int getHorsePower() { return this.horsePower; }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@Override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Integer getMinRentDay() {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  return this.minDaysForRent; }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@Override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Double getPricePerDay() {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  return this.pricePerDay; } }</a:t>
            </a:r>
          </a:p>
        </p:txBody>
      </p:sp>
    </p:spTree>
    <p:extLst>
      <p:ext uri="{BB962C8B-B14F-4D97-AF65-F5344CB8AC3E}">
        <p14:creationId xmlns:p14="http://schemas.microsoft.com/office/powerpoint/2010/main" val="32470841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Since Java 8, we can have method body in interface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you need to Override default method think about you Design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Method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6612" y="1981200"/>
            <a:ext cx="10134600" cy="304698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200" b="1" noProof="1">
                <a:latin typeface="Consolas" pitchFamily="49" charset="0"/>
              </a:rPr>
              <a:t>public</a:t>
            </a:r>
            <a:r>
              <a:rPr lang="en-US" sz="3200" b="1" noProof="1"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interface</a:t>
            </a:r>
            <a:r>
              <a:rPr lang="en-US" sz="3200" b="1" noProof="1">
                <a:latin typeface="Consolas" pitchFamily="49" charset="0"/>
                <a:cs typeface="Consolas" pitchFamily="49" charset="0"/>
              </a:rPr>
              <a:t> Drawable {</a:t>
            </a:r>
          </a:p>
          <a:p>
            <a:pPr fontAlgn="base"/>
            <a:r>
              <a:rPr lang="en-US" sz="3200" b="1" noProof="1">
                <a:latin typeface="Consolas" pitchFamily="49" charset="0"/>
                <a:cs typeface="Consolas" pitchFamily="49" charset="0"/>
              </a:rPr>
              <a:t>  void draw();</a:t>
            </a:r>
          </a:p>
          <a:p>
            <a:pPr fontAlgn="base"/>
            <a:r>
              <a:rPr lang="en-US" sz="3200" b="1" noProof="1">
                <a:latin typeface="Consolas" pitchFamily="49" charset="0"/>
                <a:cs typeface="Consolas" pitchFamily="49" charset="0"/>
              </a:rPr>
              <a:t>  default void msg() {</a:t>
            </a:r>
          </a:p>
          <a:p>
            <a:pPr fontAlgn="base"/>
            <a:r>
              <a:rPr lang="en-US" sz="3200" b="1" noProof="1">
                <a:latin typeface="Consolas" pitchFamily="49" charset="0"/>
                <a:cs typeface="Consolas" pitchFamily="49" charset="0"/>
              </a:rPr>
              <a:t>    System.out.println("default method:)</a:t>
            </a:r>
          </a:p>
          <a:p>
            <a:pPr fontAlgn="base"/>
            <a:r>
              <a:rPr lang="en-US" sz="3200" b="1" noProof="1">
                <a:latin typeface="Consolas" pitchFamily="49" charset="0"/>
                <a:cs typeface="Consolas" pitchFamily="49" charset="0"/>
              </a:rPr>
              <a:t>  }</a:t>
            </a:r>
          </a:p>
          <a:p>
            <a:pPr fontAlgn="base"/>
            <a:r>
              <a:rPr lang="en-US" sz="32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424200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Implementation doesn’t need for default methods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Method (2)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08012" y="1828800"/>
            <a:ext cx="10820400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class Rectangle implements Drawable{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public void draw() { </a:t>
            </a:r>
            <a:br>
              <a:rPr lang="en-US" sz="2800" b="1" noProof="1">
                <a:latin typeface="Consolas" pitchFamily="49" charset="0"/>
              </a:rPr>
            </a:br>
            <a:r>
              <a:rPr lang="en-US" sz="2800" b="1" noProof="1">
                <a:latin typeface="Consolas" pitchFamily="49" charset="0"/>
              </a:rPr>
              <a:t>  System.out.println("drawing rectangle"); }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} </a:t>
            </a:r>
            <a:endParaRPr lang="en-US" sz="2800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97632" y="3844251"/>
            <a:ext cx="10820400" cy="252376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class TestInterfaceDefault {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static void main(String args[]) {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Drawable d=new Rectangle();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d.draw();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d.msg();  </a:t>
            </a:r>
          </a:p>
          <a:p>
            <a:pPr fontAlgn="base"/>
            <a:r>
              <a:rPr lang="en-US" b="1" noProof="1">
                <a:latin typeface="Consolas" pitchFamily="49" charset="0"/>
              </a:rPr>
              <a:t>} } </a:t>
            </a:r>
            <a:endParaRPr lang="en-US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511552" y="5426282"/>
            <a:ext cx="6906480" cy="95410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//drawing rectangle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//default method</a:t>
            </a:r>
          </a:p>
        </p:txBody>
      </p:sp>
    </p:spTree>
    <p:extLst>
      <p:ext uri="{BB962C8B-B14F-4D97-AF65-F5344CB8AC3E}">
        <p14:creationId xmlns:p14="http://schemas.microsoft.com/office/powerpoint/2010/main" val="41727253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u="sng" dirty="0">
                <a:solidFill>
                  <a:schemeClr val="bg1"/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noProof="1"/>
              <a:t>#JavaDB</a:t>
            </a:r>
            <a:endParaRPr lang="en-US" sz="6000" b="1" noProof="1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68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>
          <a:xfrm>
            <a:off x="190413" y="1132118"/>
            <a:ext cx="11804822" cy="5570355"/>
          </a:xfrm>
        </p:spPr>
        <p:txBody>
          <a:bodyPr/>
          <a:lstStyle/>
          <a:p>
            <a:r>
              <a:rPr lang="en-US" dirty="0"/>
              <a:t>Since Java 8, we can have static method in interface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Method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6612" y="1817918"/>
            <a:ext cx="1013460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 interface Drawable {</a:t>
            </a:r>
          </a:p>
          <a:p>
            <a:pPr fontAlgn="base"/>
            <a:r>
              <a:rPr lang="en-US" sz="2800" b="1" noProof="1">
                <a:latin typeface="Consolas" pitchFamily="49" charset="0"/>
                <a:cs typeface="Consolas" pitchFamily="49" charset="0"/>
              </a:rPr>
              <a:t>  void draw();</a:t>
            </a:r>
          </a:p>
          <a:p>
            <a:pPr fontAlgn="base"/>
            <a:r>
              <a:rPr lang="en-US" sz="2800" b="1" noProof="1">
                <a:latin typeface="Consolas" pitchFamily="49" charset="0"/>
                <a:cs typeface="Consolas" pitchFamily="49" charset="0"/>
              </a:rPr>
              <a:t>  static int cube(int x) {</a:t>
            </a:r>
          </a:p>
          <a:p>
            <a:pPr fontAlgn="base"/>
            <a:r>
              <a:rPr lang="en-US" sz="2800" b="1" noProof="1">
                <a:latin typeface="Consolas" pitchFamily="49" charset="0"/>
                <a:cs typeface="Consolas" pitchFamily="49" charset="0"/>
              </a:rPr>
              <a:t>    return x*x*x;</a:t>
            </a:r>
          </a:p>
          <a:p>
            <a:pPr fontAlgn="base"/>
            <a:r>
              <a:rPr lang="en-US" sz="2800" b="1" noProof="1">
                <a:latin typeface="Consolas" pitchFamily="49" charset="0"/>
                <a:cs typeface="Consolas" pitchFamily="49" charset="0"/>
              </a:rPr>
              <a:t>} 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6612" y="4332518"/>
            <a:ext cx="1013460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 static void main(String args[]){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Drawable d=new Rectangle();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d.draw();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System.out.println(Drawable.cube(3));  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} } </a:t>
            </a:r>
            <a:endParaRPr lang="en-US" sz="2800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294812" y="5573485"/>
            <a:ext cx="16764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//27</a:t>
            </a:r>
          </a:p>
        </p:txBody>
      </p:sp>
    </p:spTree>
    <p:extLst>
      <p:ext uri="{BB962C8B-B14F-4D97-AF65-F5344CB8AC3E}">
        <p14:creationId xmlns:p14="http://schemas.microsoft.com/office/powerpoint/2010/main" val="40911668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Design project, which have: </a:t>
            </a:r>
          </a:p>
          <a:p>
            <a:pPr lvl="1">
              <a:spcBef>
                <a:spcPts val="0"/>
              </a:spcBef>
            </a:pPr>
            <a:r>
              <a:rPr lang="en-US" dirty="0"/>
              <a:t>Interface for Person</a:t>
            </a:r>
          </a:p>
          <a:p>
            <a:pPr lvl="1">
              <a:spcBef>
                <a:spcPts val="0"/>
              </a:spcBef>
            </a:pPr>
            <a:r>
              <a:rPr lang="en-US" dirty="0"/>
              <a:t>Three implementation </a:t>
            </a:r>
            <a:br>
              <a:rPr lang="en-US" dirty="0"/>
            </a:br>
            <a:r>
              <a:rPr lang="en-US" dirty="0"/>
              <a:t>for different nationality</a:t>
            </a:r>
          </a:p>
          <a:p>
            <a:pPr lvl="1">
              <a:spcBef>
                <a:spcPts val="0"/>
              </a:spcBef>
            </a:pPr>
            <a:r>
              <a:rPr lang="en-US" dirty="0"/>
              <a:t>Override where need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413" y="75510"/>
            <a:ext cx="9577597" cy="1110780"/>
          </a:xfrm>
        </p:spPr>
        <p:txBody>
          <a:bodyPr/>
          <a:lstStyle/>
          <a:p>
            <a:r>
              <a:rPr lang="en-US" dirty="0"/>
              <a:t>Problem: Say </a:t>
            </a:r>
            <a:r>
              <a:rPr lang="en-US" dirty="0" smtClean="0"/>
              <a:t>Hello!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25132" y="4193338"/>
            <a:ext cx="3400486" cy="1630467"/>
            <a:chOff x="-306388" y="1714897"/>
            <a:chExt cx="1970922" cy="1630467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-306388" y="1714897"/>
              <a:ext cx="1970922" cy="10668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&lt;&lt;Person&gt;&gt;</a:t>
              </a:r>
            </a:p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European</a:t>
              </a:r>
              <a:endParaRPr lang="en-US" sz="1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10" name="Rectangle 4"/>
            <p:cNvSpPr>
              <a:spLocks noChangeArrowheads="1"/>
            </p:cNvSpPr>
            <p:nvPr/>
          </p:nvSpPr>
          <p:spPr bwMode="auto">
            <a:xfrm>
              <a:off x="-306388" y="2781697"/>
              <a:ext cx="1970922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-name: String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551612" y="1642523"/>
            <a:ext cx="3886200" cy="1844940"/>
            <a:chOff x="5226904" y="1479121"/>
            <a:chExt cx="3886200" cy="1844940"/>
          </a:xfrm>
        </p:grpSpPr>
        <p:sp>
          <p:nvSpPr>
            <p:cNvPr id="38" name="Rectangle 3"/>
            <p:cNvSpPr>
              <a:spLocks noChangeArrowheads="1"/>
            </p:cNvSpPr>
            <p:nvPr/>
          </p:nvSpPr>
          <p:spPr bwMode="auto">
            <a:xfrm>
              <a:off x="5226904" y="1479121"/>
              <a:ext cx="3886200" cy="94503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&lt;&lt;interface&gt;&gt;</a:t>
              </a:r>
            </a:p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&lt;&lt;Person&gt;&gt;</a:t>
              </a:r>
              <a:endParaRPr lang="en-US" sz="1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37" name="Rectangle 4"/>
            <p:cNvSpPr>
              <a:spLocks noChangeArrowheads="1"/>
            </p:cNvSpPr>
            <p:nvPr/>
          </p:nvSpPr>
          <p:spPr bwMode="auto">
            <a:xfrm>
              <a:off x="5226904" y="2411176"/>
              <a:ext cx="3886200" cy="91288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i="1" noProof="1">
                  <a:latin typeface="Consolas" panose="020B0609020204030204" pitchFamily="49" charset="0"/>
                </a:rPr>
                <a:t>+getName(): String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sayHello()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996373" y="4188933"/>
            <a:ext cx="3962400" cy="2198539"/>
            <a:chOff x="4421579" y="4188933"/>
            <a:chExt cx="3433520" cy="2198539"/>
          </a:xfrm>
        </p:grpSpPr>
        <p:grpSp>
          <p:nvGrpSpPr>
            <p:cNvPr id="2" name="Group 1"/>
            <p:cNvGrpSpPr/>
            <p:nvPr/>
          </p:nvGrpSpPr>
          <p:grpSpPr>
            <a:xfrm>
              <a:off x="4426097" y="4188933"/>
              <a:ext cx="3429002" cy="1634872"/>
              <a:chOff x="4676268" y="4188933"/>
              <a:chExt cx="3429002" cy="1634872"/>
            </a:xfrm>
          </p:grpSpPr>
          <p:sp>
            <p:nvSpPr>
              <p:cNvPr id="17" name="Rectangle 3"/>
              <p:cNvSpPr>
                <a:spLocks noChangeArrowheads="1"/>
              </p:cNvSpPr>
              <p:nvPr/>
            </p:nvSpPr>
            <p:spPr bwMode="auto">
              <a:xfrm>
                <a:off x="4676268" y="4188933"/>
                <a:ext cx="3429001" cy="10668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&lt;&lt;Person&gt;&gt;</a:t>
                </a:r>
              </a:p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Bulgarian</a:t>
                </a:r>
              </a:p>
            </p:txBody>
          </p:sp>
          <p:sp>
            <p:nvSpPr>
              <p:cNvPr id="22" name="Rectangle 4"/>
              <p:cNvSpPr>
                <a:spLocks noChangeArrowheads="1"/>
              </p:cNvSpPr>
              <p:nvPr/>
            </p:nvSpPr>
            <p:spPr bwMode="auto">
              <a:xfrm>
                <a:off x="4676269" y="5260138"/>
                <a:ext cx="3429001" cy="56366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eaLnBrk="0" hangingPunct="0">
                  <a:lnSpc>
                    <a:spcPts val="3000"/>
                  </a:lnSpc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-name: String</a:t>
                </a:r>
                <a:endParaRPr lang="en-US" sz="2000" b="1" noProof="1">
                  <a:latin typeface="Consolas" panose="020B0609020204030204" pitchFamily="49" charset="0"/>
                </a:endParaRPr>
              </a:p>
            </p:txBody>
          </p:sp>
        </p:grpSp>
        <p:sp>
          <p:nvSpPr>
            <p:cNvPr id="24" name="Rectangle 4"/>
            <p:cNvSpPr>
              <a:spLocks noChangeArrowheads="1"/>
            </p:cNvSpPr>
            <p:nvPr/>
          </p:nvSpPr>
          <p:spPr bwMode="auto">
            <a:xfrm>
              <a:off x="4421579" y="5823805"/>
              <a:ext cx="3433520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</a:t>
              </a:r>
              <a:r>
                <a:rPr lang="en-US" sz="2800" b="1" noProof="1" smtClean="0">
                  <a:latin typeface="Consolas" panose="020B0609020204030204" pitchFamily="49" charset="0"/>
                </a:rPr>
                <a:t>sayHello(): </a:t>
              </a:r>
              <a:r>
                <a:rPr lang="en-US" sz="2800" b="1" noProof="1">
                  <a:latin typeface="Consolas" panose="020B0609020204030204" pitchFamily="49" charset="0"/>
                </a:rPr>
                <a:t>String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067040" y="4188933"/>
            <a:ext cx="3938331" cy="2198539"/>
            <a:chOff x="8275384" y="4188933"/>
            <a:chExt cx="3433520" cy="2198539"/>
          </a:xfrm>
        </p:grpSpPr>
        <p:grpSp>
          <p:nvGrpSpPr>
            <p:cNvPr id="4" name="Group 3"/>
            <p:cNvGrpSpPr/>
            <p:nvPr/>
          </p:nvGrpSpPr>
          <p:grpSpPr>
            <a:xfrm>
              <a:off x="8277762" y="4188933"/>
              <a:ext cx="3429002" cy="1634872"/>
              <a:chOff x="8361956" y="4188933"/>
              <a:chExt cx="3429002" cy="1634872"/>
            </a:xfrm>
          </p:grpSpPr>
          <p:sp>
            <p:nvSpPr>
              <p:cNvPr id="19" name="Rectangle 3"/>
              <p:cNvSpPr>
                <a:spLocks noChangeArrowheads="1"/>
              </p:cNvSpPr>
              <p:nvPr/>
            </p:nvSpPr>
            <p:spPr bwMode="auto">
              <a:xfrm>
                <a:off x="8361957" y="4188933"/>
                <a:ext cx="3429001" cy="10668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&lt;&lt;Person&gt;&gt;</a:t>
                </a:r>
              </a:p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Chinese</a:t>
                </a:r>
              </a:p>
            </p:txBody>
          </p:sp>
          <p:sp>
            <p:nvSpPr>
              <p:cNvPr id="23" name="Rectangle 4"/>
              <p:cNvSpPr>
                <a:spLocks noChangeArrowheads="1"/>
              </p:cNvSpPr>
              <p:nvPr/>
            </p:nvSpPr>
            <p:spPr bwMode="auto">
              <a:xfrm>
                <a:off x="8361956" y="5255733"/>
                <a:ext cx="3429001" cy="568072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eaLnBrk="0" hangingPunct="0">
                  <a:lnSpc>
                    <a:spcPts val="3000"/>
                  </a:lnSpc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-name: String</a:t>
                </a:r>
                <a:endParaRPr lang="en-US" sz="2000" b="1" noProof="1">
                  <a:latin typeface="Consolas" panose="020B0609020204030204" pitchFamily="49" charset="0"/>
                </a:endParaRPr>
              </a:p>
            </p:txBody>
          </p:sp>
        </p:grpSp>
        <p:sp>
          <p:nvSpPr>
            <p:cNvPr id="25" name="Rectangle 4"/>
            <p:cNvSpPr>
              <a:spLocks noChangeArrowheads="1"/>
            </p:cNvSpPr>
            <p:nvPr/>
          </p:nvSpPr>
          <p:spPr bwMode="auto">
            <a:xfrm>
              <a:off x="8275384" y="5823805"/>
              <a:ext cx="3433520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</a:t>
              </a:r>
              <a:r>
                <a:rPr lang="en-US" sz="2800" b="1" noProof="1" smtClean="0">
                  <a:latin typeface="Consolas" panose="020B0609020204030204" pitchFamily="49" charset="0"/>
                </a:rPr>
                <a:t>sayHello(): </a:t>
              </a:r>
              <a:r>
                <a:rPr lang="en-US" sz="2800" b="1" noProof="1">
                  <a:latin typeface="Consolas" panose="020B0609020204030204" pitchFamily="49" charset="0"/>
                </a:rPr>
                <a:t>String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39726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Say Hello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374586" y="1222936"/>
            <a:ext cx="11434826" cy="197746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chemeClr val="tx2"/>
                </a:solidFill>
                <a:latin typeface="Consolas" pitchFamily="49" charset="0"/>
              </a:rPr>
              <a:t>public interface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Person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</a:rPr>
              <a:t>{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</a:rPr>
              <a:t>String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getName();</a:t>
            </a:r>
          </a:p>
          <a:p>
            <a:pPr fontAlgn="base"/>
            <a:endParaRPr lang="en-US" sz="1050" b="1" noProof="1">
              <a:solidFill>
                <a:srgbClr val="FBEEDC"/>
              </a:solidFill>
              <a:latin typeface="Consolas" pitchFamily="49" charset="0"/>
            </a:endParaRPr>
          </a:p>
          <a:p>
            <a:pPr fontAlgn="base"/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</a:rPr>
              <a:t>default void sayHello() {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System.out.println("Hello")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</a:rPr>
              <a:t>;}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74585" y="3429000"/>
            <a:ext cx="11434827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chemeClr val="tx2"/>
                </a:solidFill>
                <a:latin typeface="Consolas" pitchFamily="49" charset="0"/>
              </a:rPr>
              <a:t>public class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European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chemeClr val="tx2"/>
                </a:solidFill>
                <a:latin typeface="Consolas" pitchFamily="49" charset="0"/>
              </a:rPr>
              <a:t>implements Person{</a:t>
            </a:r>
          </a:p>
          <a:p>
            <a:pPr fontAlgn="base"/>
            <a:r>
              <a:rPr lang="en-US" sz="2800" b="1" noProof="1">
                <a:solidFill>
                  <a:schemeClr val="tx2"/>
                </a:solidFill>
                <a:latin typeface="Consolas" pitchFamily="49" charset="0"/>
              </a:rPr>
              <a:t>  private String name;</a:t>
            </a:r>
          </a:p>
          <a:p>
            <a:pPr fontAlgn="base"/>
            <a:r>
              <a:rPr lang="en-US" sz="2800" b="1" noProof="1">
                <a:solidFill>
                  <a:schemeClr val="tx2"/>
                </a:solidFill>
                <a:latin typeface="Consolas" pitchFamily="49" charset="0"/>
              </a:rPr>
              <a:t>  public European(String name) { this.name = name; }   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@Override</a:t>
            </a:r>
          </a:p>
          <a:p>
            <a:pPr fontAlgn="base"/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  public String getName() { return this.name; }</a:t>
            </a:r>
          </a:p>
          <a:p>
            <a:pPr fontAlgn="base"/>
            <a:r>
              <a:rPr lang="en-US" sz="2800" b="1" noProof="1">
                <a:solidFill>
                  <a:schemeClr val="tx2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056491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Say Hello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74287" y="1259371"/>
            <a:ext cx="11182725" cy="483209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 class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Bulgarian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</a:rPr>
              <a:t>implements Person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private String name;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public Bulgarian(String name)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  this.name = name;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}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@Override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 </a:t>
            </a:r>
            <a:r>
              <a:rPr lang="en-US" sz="2800" b="1" noProof="1">
                <a:latin typeface="Consolas" pitchFamily="49" charset="0"/>
              </a:rPr>
              <a:t>public String getName() { return this.name; }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@Override</a:t>
            </a:r>
          </a:p>
          <a:p>
            <a:pPr fontAlgn="base"/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  public</a:t>
            </a:r>
            <a:r>
              <a:rPr lang="en-US" sz="1400" b="1" noProof="1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void</a:t>
            </a:r>
            <a:r>
              <a:rPr lang="en-US" sz="1100" b="1" noProof="1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sayHello()</a:t>
            </a:r>
            <a:r>
              <a:rPr lang="en-US" sz="1400" b="1" noProof="1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{System.out.println("</a:t>
            </a:r>
            <a:r>
              <a:rPr lang="bg-BG" sz="2800" b="1" noProof="1">
                <a:solidFill>
                  <a:schemeClr val="bg1"/>
                </a:solidFill>
                <a:latin typeface="Consolas" pitchFamily="49" charset="0"/>
              </a:rPr>
              <a:t>Здравей");}</a:t>
            </a:r>
          </a:p>
          <a:p>
            <a:pPr fontAlgn="base"/>
            <a:r>
              <a:rPr lang="bg-BG" sz="2800" b="1" noProof="1">
                <a:latin typeface="Consolas" pitchFamily="49" charset="0"/>
              </a:rPr>
              <a:t>}</a:t>
            </a:r>
            <a:endParaRPr lang="en-US" sz="2800" b="1" noProof="1">
              <a:latin typeface="Consolas" pitchFamily="49" charset="0"/>
            </a:endParaRPr>
          </a:p>
          <a:p>
            <a:pPr fontAlgn="base"/>
            <a:r>
              <a:rPr lang="en-US" sz="2800" b="1" noProof="1">
                <a:latin typeface="Consolas" pitchFamily="49" charset="0"/>
              </a:rPr>
              <a:t>//TODO: Make same for Chinese</a:t>
            </a:r>
          </a:p>
        </p:txBody>
      </p:sp>
    </p:spTree>
    <p:extLst>
      <p:ext uri="{BB962C8B-B14F-4D97-AF65-F5344CB8AC3E}">
        <p14:creationId xmlns:p14="http://schemas.microsoft.com/office/powerpoint/2010/main" val="5914189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>
          <a:xfrm>
            <a:off x="186154" y="1164469"/>
            <a:ext cx="5676534" cy="5693975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Abstract Class</a:t>
            </a:r>
          </a:p>
          <a:p>
            <a:r>
              <a:rPr lang="en-US" sz="3200" dirty="0"/>
              <a:t>Abstract class </a:t>
            </a:r>
            <a:r>
              <a:rPr lang="en-US" sz="3200" b="1" dirty="0"/>
              <a:t>doesn't support multiple inheritance</a:t>
            </a:r>
            <a:r>
              <a:rPr lang="en-US" sz="3200" dirty="0"/>
              <a:t>.</a:t>
            </a:r>
          </a:p>
          <a:p>
            <a:r>
              <a:rPr lang="en-US" sz="3200" dirty="0"/>
              <a:t>Abstract class can </a:t>
            </a:r>
            <a:r>
              <a:rPr lang="en-US" sz="3200" b="1" dirty="0"/>
              <a:t>have abstract and non-abstract</a:t>
            </a:r>
            <a:r>
              <a:rPr lang="en-US" sz="3200" dirty="0"/>
              <a:t> methods.</a:t>
            </a:r>
          </a:p>
          <a:p>
            <a:r>
              <a:rPr lang="en-US" sz="3200" dirty="0"/>
              <a:t>Abstract class </a:t>
            </a:r>
            <a:r>
              <a:rPr lang="en-US" sz="3200" b="1" dirty="0"/>
              <a:t>can have final, non-final, static and non-static variables</a:t>
            </a:r>
            <a:r>
              <a:rPr lang="en-US" sz="3200" dirty="0"/>
              <a:t>.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Interface vs Abstract Class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6" name="Content Placeholder 10"/>
          <p:cNvSpPr txBox="1">
            <a:spLocks/>
          </p:cNvSpPr>
          <p:nvPr/>
        </p:nvSpPr>
        <p:spPr>
          <a:xfrm>
            <a:off x="5942014" y="1143005"/>
            <a:ext cx="6129422" cy="571543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b="1" dirty="0"/>
              <a:t>Interface</a:t>
            </a:r>
          </a:p>
          <a:p>
            <a:pPr>
              <a:buClr>
                <a:schemeClr val="tx1"/>
              </a:buClr>
            </a:pPr>
            <a:r>
              <a:rPr lang="en-US" dirty="0"/>
              <a:t>Interface supports multiple inheritance.</a:t>
            </a:r>
          </a:p>
          <a:p>
            <a:pPr>
              <a:buClr>
                <a:schemeClr val="tx1"/>
              </a:buClr>
            </a:pPr>
            <a:r>
              <a:rPr lang="en-US" dirty="0"/>
              <a:t>Interface can have </a:t>
            </a:r>
            <a:r>
              <a:rPr lang="en-US" b="1" dirty="0"/>
              <a:t>only abstract</a:t>
            </a:r>
            <a:r>
              <a:rPr lang="en-US" dirty="0"/>
              <a:t>  methods. </a:t>
            </a:r>
            <a:br>
              <a:rPr lang="en-US" dirty="0"/>
            </a:br>
            <a:r>
              <a:rPr lang="en-US" dirty="0"/>
              <a:t>Since Java 8, it can have </a:t>
            </a:r>
            <a:r>
              <a:rPr lang="en-US" b="1" dirty="0"/>
              <a:t>default and static methods</a:t>
            </a:r>
            <a:r>
              <a:rPr lang="en-US" dirty="0"/>
              <a:t> also.</a:t>
            </a:r>
          </a:p>
          <a:p>
            <a:pPr>
              <a:buClr>
                <a:schemeClr val="tx1"/>
              </a:buClr>
            </a:pPr>
            <a:r>
              <a:rPr lang="en-US" dirty="0"/>
              <a:t>Interface has </a:t>
            </a:r>
            <a:r>
              <a:rPr lang="en-US" b="1" dirty="0"/>
              <a:t>only static and final variables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116582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190353" y="1196125"/>
            <a:ext cx="11998472" cy="5201066"/>
          </a:xfrm>
        </p:spPr>
        <p:txBody>
          <a:bodyPr/>
          <a:lstStyle/>
          <a:p>
            <a:r>
              <a:rPr lang="en-US" dirty="0"/>
              <a:t>Refactor code from last problem</a:t>
            </a:r>
          </a:p>
          <a:p>
            <a:r>
              <a:rPr lang="en-US" dirty="0"/>
              <a:t>Add BasePerson abstract class</a:t>
            </a:r>
          </a:p>
          <a:p>
            <a:pPr lvl="1"/>
            <a:r>
              <a:rPr lang="en-US" dirty="0"/>
              <a:t>Move in it all code duplication from European, Bulgarian, Chinese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US" dirty="0" smtClean="0"/>
              <a:t>Say Hello Extend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35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4149724" y="3936298"/>
            <a:ext cx="3886200" cy="1752600"/>
            <a:chOff x="4149724" y="3581401"/>
            <a:chExt cx="3886200" cy="1752600"/>
          </a:xfrm>
        </p:grpSpPr>
        <p:sp>
          <p:nvSpPr>
            <p:cNvPr id="6" name="Rectangle 3"/>
            <p:cNvSpPr>
              <a:spLocks noChangeArrowheads="1"/>
            </p:cNvSpPr>
            <p:nvPr/>
          </p:nvSpPr>
          <p:spPr bwMode="auto">
            <a:xfrm>
              <a:off x="4149724" y="3581401"/>
              <a:ext cx="3886200" cy="5334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i="1" noProof="1">
                  <a:latin typeface="Consolas" panose="020B0609020204030204" pitchFamily="49" charset="0"/>
                </a:rPr>
                <a:t>BasePerson</a:t>
              </a:r>
              <a:endParaRPr lang="en-US" sz="1800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7" name="Rectangle 4"/>
            <p:cNvSpPr>
              <a:spLocks noChangeArrowheads="1"/>
            </p:cNvSpPr>
            <p:nvPr/>
          </p:nvSpPr>
          <p:spPr bwMode="auto">
            <a:xfrm>
              <a:off x="4149724" y="4724401"/>
              <a:ext cx="3886200" cy="609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noProof="1">
                  <a:latin typeface="Consolas" panose="020B0609020204030204" pitchFamily="49" charset="0"/>
                </a:rPr>
                <a:t>-setName(): void</a:t>
              </a:r>
              <a:endParaRPr lang="en-US" sz="2000" noProof="1">
                <a:latin typeface="Consolas" panose="020B0609020204030204" pitchFamily="49" charset="0"/>
              </a:endParaRPr>
            </a:p>
          </p:txBody>
        </p:sp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4149724" y="4114801"/>
              <a:ext cx="3886200" cy="609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i="1" noProof="1">
                  <a:latin typeface="Consolas" panose="020B0609020204030204" pitchFamily="49" charset="0"/>
                </a:rPr>
                <a:t>-name: String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608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Say </a:t>
            </a:r>
            <a:r>
              <a:rPr lang="en-US" dirty="0" smtClean="0"/>
              <a:t>Hello Extend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74287" y="1132118"/>
            <a:ext cx="11182725" cy="526297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latin typeface="Consolas" pitchFamily="49" charset="0"/>
              </a:rPr>
              <a:t>public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abstract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</a:rPr>
              <a:t>class BasePerson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implements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</a:rPr>
              <a:t>Person{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private String name;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protected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</a:rPr>
              <a:t>BasePerson(String name)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  this.setName(name);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}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private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</a:rPr>
              <a:t>void setName(String name)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  this.name = name;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}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@Override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latin typeface="Consolas" pitchFamily="49" charset="0"/>
              </a:rPr>
              <a:t>  </a:t>
            </a:r>
            <a:r>
              <a:rPr lang="en-US" sz="2800" b="1" noProof="1">
                <a:latin typeface="Consolas" pitchFamily="49" charset="0"/>
              </a:rPr>
              <a:t>public String getName() {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  return this.name;</a:t>
            </a:r>
          </a:p>
          <a:p>
            <a:pPr fontAlgn="base"/>
            <a:r>
              <a:rPr lang="en-US" sz="2800" b="1" noProof="1">
                <a:latin typeface="Consolas" pitchFamily="49" charset="0"/>
              </a:rPr>
              <a:t>  } }</a:t>
            </a:r>
          </a:p>
        </p:txBody>
      </p:sp>
    </p:spTree>
    <p:extLst>
      <p:ext uri="{BB962C8B-B14F-4D97-AF65-F5344CB8AC3E}">
        <p14:creationId xmlns:p14="http://schemas.microsoft.com/office/powerpoint/2010/main" val="19705013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9012" y="1401692"/>
            <a:ext cx="2406957" cy="2484508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12084" y="5011645"/>
            <a:ext cx="9806728" cy="774883"/>
          </a:xfrm>
          <a:prstGeom prst="rect">
            <a:avLst/>
          </a:prstGeom>
        </p:spPr>
        <p:txBody>
          <a:bodyPr/>
          <a:lstStyle>
            <a:lvl1pPr algn="l" defTabSz="1218438" rtl="0" eaLnBrk="1" latinLnBrk="1" hangingPunct="1">
              <a:spcBef>
                <a:spcPct val="0"/>
              </a:spcBef>
              <a:buNone/>
              <a:defRPr sz="3998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400"/>
              </a:lnSpc>
            </a:pPr>
            <a:r>
              <a:rPr lang="en-GB" dirty="0" smtClean="0"/>
              <a:t>Interfaces and Abstract Class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body" idx="4294967295"/>
          </p:nvPr>
        </p:nvSpPr>
        <p:spPr>
          <a:xfrm>
            <a:off x="1012084" y="5831062"/>
            <a:ext cx="9806728" cy="719034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</a:rPr>
              <a:t>Live Exercises in Class (Lab)</a:t>
            </a:r>
          </a:p>
        </p:txBody>
      </p:sp>
    </p:spTree>
    <p:extLst>
      <p:ext uri="{BB962C8B-B14F-4D97-AF65-F5344CB8AC3E}">
        <p14:creationId xmlns:p14="http://schemas.microsoft.com/office/powerpoint/2010/main" val="27142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8137" y="1656225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353" y="1419749"/>
            <a:ext cx="8632995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23348" y="3276640"/>
            <a:ext cx="2882677" cy="3119781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41485" y="1723767"/>
            <a:ext cx="7907864" cy="460083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chemeClr val="bg2"/>
                </a:solidFill>
              </a:rPr>
              <a:t>Abstraction</a:t>
            </a:r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chemeClr val="bg2"/>
                </a:solidFill>
              </a:rPr>
              <a:t>Interface</a:t>
            </a:r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chemeClr val="bg2"/>
                </a:solidFill>
              </a:rPr>
              <a:t>Inheritance</a:t>
            </a:r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chemeClr val="bg2"/>
                </a:solidFill>
              </a:rPr>
              <a:t>Polymorphism</a:t>
            </a:r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chemeClr val="bg2"/>
                </a:solidFill>
              </a:rPr>
              <a:t>Override / Overload</a:t>
            </a:r>
          </a:p>
          <a:p>
            <a:pPr>
              <a:lnSpc>
                <a:spcPct val="100000"/>
              </a:lnSpc>
              <a:buClr>
                <a:schemeClr val="accent6"/>
              </a:buClr>
            </a:pPr>
            <a:endParaRPr lang="en-GB" sz="36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359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6400800"/>
            <a:ext cx="12114212" cy="363538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hlinkClick r:id="rId3"/>
              </a:rPr>
              <a:t>https://softuni.bg/trainings/courses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68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826" y="731986"/>
            <a:ext cx="5743575" cy="3733800"/>
          </a:xfrm>
          <a:prstGeom prst="rect">
            <a:avLst/>
          </a:prstGeom>
        </p:spPr>
      </p:pic>
      <p:sp>
        <p:nvSpPr>
          <p:cNvPr id="8" name="Title 3"/>
          <p:cNvSpPr txBox="1">
            <a:spLocks/>
          </p:cNvSpPr>
          <p:nvPr/>
        </p:nvSpPr>
        <p:spPr>
          <a:xfrm>
            <a:off x="1625176" y="5275400"/>
            <a:ext cx="8938472" cy="820600"/>
          </a:xfrm>
          <a:prstGeom prst="rect">
            <a:avLst/>
          </a:prstGeom>
        </p:spPr>
        <p:txBody>
          <a:bodyPr/>
          <a:lstStyle>
            <a:lvl1pPr algn="l" defTabSz="1218438" rtl="0" eaLnBrk="1" latinLnBrk="1" hangingPunct="1">
              <a:spcBef>
                <a:spcPct val="0"/>
              </a:spcBef>
              <a:buNone/>
              <a:defRPr sz="3998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noProof="1" smtClean="0">
                <a:cs typeface="Consolas" panose="020B0609020204030204" pitchFamily="49" charset="0"/>
              </a:rPr>
              <a:t>Abstraction</a:t>
            </a:r>
            <a:endParaRPr lang="en-US" sz="5400" noProof="1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23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SoftUni Diamond Partners</a:t>
            </a:r>
            <a:endParaRPr lang="bg-BG" dirty="0"/>
          </a:p>
        </p:txBody>
      </p:sp>
      <p:pic>
        <p:nvPicPr>
          <p:cNvPr id="29" name="Infragistics">
            <a:hlinkClick r:id="rId3"/>
            <a:extLst/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4" r="-4204"/>
          <a:stretch/>
        </p:blipFill>
        <p:spPr>
          <a:xfrm>
            <a:off x="5454190" y="4535836"/>
            <a:ext cx="566883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softEdge rad="0"/>
          </a:effectLst>
        </p:spPr>
      </p:pic>
      <p:pic>
        <p:nvPicPr>
          <p:cNvPr id="30" name="Indeavr" descr="Ð ÐµÐ·ÑÐ»ÑÐ°Ñ Ñ Ð¸Ð·Ð¾Ð±ÑÐ°Ð¶ÐµÐ½Ð¸Ðµ Ð·Ð° indeavr">
            <a:hlinkClick r:id="rId5"/>
            <a:extLst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33" t="-16118" r="-14633" b="-8642"/>
          <a:stretch/>
        </p:blipFill>
        <p:spPr bwMode="auto">
          <a:xfrm>
            <a:off x="1065799" y="4535836"/>
            <a:ext cx="396214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28" name="Codexio">
            <a:hlinkClick r:id="rId7"/>
            <a:extLst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784" t="-11319" r="-15784" b="-11319"/>
          <a:stretch/>
        </p:blipFill>
        <p:spPr>
          <a:xfrm>
            <a:off x="8882799" y="5566366"/>
            <a:ext cx="224022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2" name="Liebherr">
            <a:hlinkClick r:id="rId9"/>
            <a:extLst/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26" r="-4226"/>
          <a:stretch/>
        </p:blipFill>
        <p:spPr>
          <a:xfrm>
            <a:off x="1065799" y="5566366"/>
            <a:ext cx="5567564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3" name="Aeternity">
            <a:hlinkClick r:id="rId11"/>
            <a:extLst/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437" r="-24437" b="-5187"/>
          <a:stretch/>
        </p:blipFill>
        <p:spPr>
          <a:xfrm>
            <a:off x="6961566" y="5566366"/>
            <a:ext cx="159302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6" name="Netpeak" descr="Ð ÐµÐ·ÑÐ»ÑÐ°Ñ Ñ Ð¸Ð·Ð¾Ð±ÑÐ°Ð¶ÐµÐ½Ð¸Ðµ Ð·Ð° netpeak">
            <a:hlinkClick r:id="rId13"/>
            <a:extLst/>
          </p:cNvPr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91" t="-11436" r="-7291" b="-11436"/>
          <a:stretch/>
        </p:blipFill>
        <p:spPr bwMode="auto">
          <a:xfrm>
            <a:off x="5329186" y="2474775"/>
            <a:ext cx="579383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35" name="Sotware Group" descr="Ð ÐµÐ·ÑÐ»ÑÐ°Ñ Ñ Ð¸Ð·Ð¾Ð±ÑÐ°Ð¶ÐµÐ½Ð¸Ðµ Ð·Ð° software group">
            <a:hlinkClick r:id="rId15"/>
            <a:extLst/>
          </p:cNvPr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84" r="-9241"/>
          <a:stretch/>
        </p:blipFill>
        <p:spPr bwMode="auto">
          <a:xfrm>
            <a:off x="1065799" y="2474775"/>
            <a:ext cx="385837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25" name="Telenor">
            <a:hlinkClick r:id="rId17"/>
            <a:extLst/>
          </p:cNvPr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3" r="-12003" b="-2307"/>
          <a:stretch/>
        </p:blipFill>
        <p:spPr>
          <a:xfrm>
            <a:off x="8674849" y="1444245"/>
            <a:ext cx="244817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4" name="XS">
            <a:hlinkClick r:id="rId19"/>
          </p:cNvPr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6" t="-9452" r="-8796" b="-9452"/>
          <a:stretch/>
        </p:blipFill>
        <p:spPr>
          <a:xfrm>
            <a:off x="1065799" y="1444245"/>
            <a:ext cx="418579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6" name="SB Tech">
            <a:hlinkClick r:id="rId21"/>
            <a:extLst/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2" r="-689"/>
          <a:stretch/>
        </p:blipFill>
        <p:spPr>
          <a:xfrm>
            <a:off x="5606361" y="1444245"/>
            <a:ext cx="2713717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7" name="Postbank">
            <a:hlinkClick r:id="rId23"/>
          </p:cNvPr>
          <p:cNvPicPr>
            <a:picLocks noChangeAspect="1"/>
          </p:cNvPicPr>
          <p:nvPr/>
        </p:nvPicPr>
        <p:blipFill rotWithShape="1"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26" t="-8951" r="-21826" b="-8951"/>
          <a:stretch/>
        </p:blipFill>
        <p:spPr>
          <a:xfrm>
            <a:off x="5970284" y="3505306"/>
            <a:ext cx="2519658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1" name="SuperHosting" descr="Ð ÐµÐ·ÑÐ»ÑÐ°Ñ Ñ Ð¸Ð·Ð¾Ð±ÑÐ°Ð¶ÐµÐ½Ð¸Ðµ Ð·Ð° superhosting png">
            <a:hlinkClick r:id="rId25"/>
            <a:extLst/>
          </p:cNvPr>
          <p:cNvPicPr>
            <a:picLocks noChangeAspect="1" noChangeArrowheads="1"/>
          </p:cNvPicPr>
          <p:nvPr/>
        </p:nvPicPr>
        <p:blipFill rotWithShape="1"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3" t="-10753" r="-34663" b="-10753"/>
          <a:stretch/>
        </p:blipFill>
        <p:spPr bwMode="auto">
          <a:xfrm>
            <a:off x="8852772" y="3505306"/>
            <a:ext cx="2270253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37" name="SmartIT">
            <a:hlinkClick r:id="rId27"/>
            <a:extLst/>
          </p:cNvPr>
          <p:cNvPicPr>
            <a:picLocks noChangeAspect="1"/>
          </p:cNvPicPr>
          <p:nvPr/>
        </p:nvPicPr>
        <p:blipFill rotWithShape="1"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3" t="-16504" r="-14503" b="-16504"/>
          <a:stretch/>
        </p:blipFill>
        <p:spPr>
          <a:xfrm>
            <a:off x="1065799" y="3505306"/>
            <a:ext cx="454165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784501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SoftUni Organizational Partners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63" t="-12819" r="-5163" b="-12819"/>
          <a:stretch/>
        </p:blipFill>
        <p:spPr>
          <a:xfrm>
            <a:off x="1129420" y="2067924"/>
            <a:ext cx="5023218" cy="1439625"/>
          </a:xfrm>
          <a:prstGeom prst="roundRect">
            <a:avLst>
              <a:gd name="adj" fmla="val 8805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" name="Picture 2">
            <a:hlinkClick r:id="rId4"/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62" t="-29177" r="-15162" b="-29177"/>
          <a:stretch/>
        </p:blipFill>
        <p:spPr>
          <a:xfrm>
            <a:off x="4918809" y="4064376"/>
            <a:ext cx="6140594" cy="1439625"/>
          </a:xfrm>
          <a:prstGeom prst="roundRect">
            <a:avLst>
              <a:gd name="adj" fmla="val 9410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8"/>
          <a:stretch/>
        </p:blipFill>
        <p:spPr>
          <a:xfrm>
            <a:off x="6424527" y="2067924"/>
            <a:ext cx="1962778" cy="1439625"/>
          </a:xfrm>
          <a:prstGeom prst="roundRect">
            <a:avLst>
              <a:gd name="adj" fmla="val 8806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5" name="Picture 4">
            <a:hlinkClick r:id="rId8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01" t="-3201" r="-3201" b="-3201"/>
          <a:stretch/>
        </p:blipFill>
        <p:spPr>
          <a:xfrm>
            <a:off x="8659194" y="2067924"/>
            <a:ext cx="2400210" cy="1439625"/>
          </a:xfrm>
          <a:prstGeom prst="roundRect">
            <a:avLst>
              <a:gd name="adj" fmla="val 8200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6" name="Picture 5">
            <a:hlinkClick r:id="rId10"/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05" t="-5874" r="-9305" b="-12736"/>
          <a:stretch/>
        </p:blipFill>
        <p:spPr>
          <a:xfrm>
            <a:off x="1129421" y="4064376"/>
            <a:ext cx="3383118" cy="1439625"/>
          </a:xfrm>
          <a:prstGeom prst="roundRect">
            <a:avLst>
              <a:gd name="adj" fmla="val 10015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593757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199" dirty="0"/>
              <a:t>Software University – High-Quality Education and </a:t>
            </a:r>
            <a:br>
              <a:rPr lang="en-US" sz="3199" dirty="0"/>
            </a:br>
            <a:r>
              <a:rPr lang="en-US" sz="3199" dirty="0"/>
              <a:t>Employment Opportunities </a:t>
            </a:r>
          </a:p>
          <a:p>
            <a:pPr lvl="1">
              <a:lnSpc>
                <a:spcPct val="100000"/>
              </a:lnSpc>
            </a:pPr>
            <a:r>
              <a:rPr lang="en-US" sz="2899" noProof="1">
                <a:hlinkClick r:id="rId3"/>
              </a:rPr>
              <a:t>softuni.bg</a:t>
            </a:r>
            <a:r>
              <a:rPr lang="en-US" sz="2899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9" dirty="0"/>
              <a:t>Software University Foundation</a:t>
            </a:r>
            <a:endParaRPr lang="bg-BG" sz="3199" dirty="0"/>
          </a:p>
          <a:p>
            <a:pPr lvl="1">
              <a:lnSpc>
                <a:spcPct val="100000"/>
              </a:lnSpc>
            </a:pPr>
            <a:r>
              <a:rPr lang="en-US" sz="2999" noProof="1">
                <a:hlinkClick r:id="rId4"/>
              </a:rPr>
              <a:t>http://softuni.foundation/</a:t>
            </a:r>
            <a:endParaRPr lang="en-US" sz="2999" noProof="1"/>
          </a:p>
          <a:p>
            <a:pPr>
              <a:lnSpc>
                <a:spcPct val="100000"/>
              </a:lnSpc>
            </a:pPr>
            <a:r>
              <a:rPr lang="en-US" sz="3199" dirty="0"/>
              <a:t>Software University @ Facebook</a:t>
            </a:r>
          </a:p>
          <a:p>
            <a:pPr marL="990278" lvl="1" indent="-380876" defTabSz="1218804">
              <a:lnSpc>
                <a:spcPct val="100000"/>
              </a:lnSpc>
              <a:tabLst>
                <a:tab pos="282490" algn="l"/>
              </a:tabLst>
              <a:defRPr/>
            </a:pPr>
            <a:r>
              <a:rPr lang="en-US" sz="2899" noProof="1">
                <a:solidFill>
                  <a:srgbClr val="234465"/>
                </a:solidFill>
                <a:hlinkClick r:id="rId5"/>
              </a:rPr>
              <a:t>facebook.com/SoftwareUniversity</a:t>
            </a:r>
            <a:endParaRPr lang="en-US" sz="2899" noProof="1">
              <a:solidFill>
                <a:srgbClr val="234465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199" dirty="0"/>
              <a:t>Software University Forums</a:t>
            </a:r>
          </a:p>
          <a:p>
            <a:pPr marL="990278" lvl="1" indent="-380876" defTabSz="1218804">
              <a:lnSpc>
                <a:spcPct val="100000"/>
              </a:lnSpc>
              <a:tabLst>
                <a:tab pos="282490" algn="l"/>
              </a:tabLst>
              <a:defRPr/>
            </a:pPr>
            <a:r>
              <a:rPr lang="en-US" sz="2799" dirty="0">
                <a:hlinkClick r:id="rId6"/>
              </a:rPr>
              <a:t>forum.softuni.bg</a:t>
            </a:r>
            <a:endParaRPr lang="en-US" sz="2799" noProof="1"/>
          </a:p>
          <a:p>
            <a:pPr>
              <a:lnSpc>
                <a:spcPct val="100000"/>
              </a:lnSpc>
            </a:pPr>
            <a:endParaRPr lang="en-US" noProof="1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pic>
        <p:nvPicPr>
          <p:cNvPr id="15" name="Picture 14">
            <a:hlinkClick r:id="rId7"/>
            <a:extLst>
              <a:ext uri="{FF2B5EF4-FFF2-40B4-BE49-F238E27FC236}">
                <a16:creationId xmlns:a16="http://schemas.microsoft.com/office/drawing/2014/main" id="{FF8B5863-FC71-441D-893C-E681B70BF35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2538112"/>
            <a:ext cx="2122583" cy="529411"/>
          </a:xfrm>
          <a:prstGeom prst="rect">
            <a:avLst/>
          </a:prstGeom>
        </p:spPr>
      </p:pic>
      <p:pic>
        <p:nvPicPr>
          <p:cNvPr id="18" name="Picture 17">
            <a:hlinkClick r:id="rId3"/>
            <a:extLst>
              <a:ext uri="{FF2B5EF4-FFF2-40B4-BE49-F238E27FC236}">
                <a16:creationId xmlns:a16="http://schemas.microsoft.com/office/drawing/2014/main" id="{5AC70220-7037-4082-BB2D-BF1E99F91E0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1140" y="2057400"/>
            <a:ext cx="3366866" cy="4482957"/>
          </a:xfrm>
          <a:prstGeom prst="rect">
            <a:avLst/>
          </a:prstGeom>
        </p:spPr>
      </p:pic>
      <p:pic>
        <p:nvPicPr>
          <p:cNvPr id="11" name="Picture 4">
            <a:hlinkClick r:id="rId10" tooltip="Software University @ Facebook"/>
            <a:extLst>
              <a:ext uri="{FF2B5EF4-FFF2-40B4-BE49-F238E27FC236}">
                <a16:creationId xmlns:a16="http://schemas.microsoft.com/office/drawing/2014/main" id="{7DE74804-3B64-4B79-BDD0-3E400F9EC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32612" y="3654371"/>
            <a:ext cx="1118449" cy="111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E65F0011-8B8E-4A02-A422-9662ADE13CB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5359668"/>
            <a:ext cx="1041962" cy="104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7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59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696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From the Latin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What is Abstraction?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Rectangle: Rounded Corners 4"/>
          <p:cNvSpPr>
            <a:spLocks noChangeArrowheads="1"/>
          </p:cNvSpPr>
          <p:nvPr/>
        </p:nvSpPr>
        <p:spPr bwMode="auto">
          <a:xfrm>
            <a:off x="2056592" y="1905000"/>
            <a:ext cx="3124200" cy="1219200"/>
          </a:xfrm>
          <a:prstGeom prst="roundRect">
            <a:avLst/>
          </a:prstGeom>
          <a:solidFill>
            <a:schemeClr val="accent5">
              <a:lumMod val="40000"/>
              <a:lumOff val="60000"/>
              <a:alpha val="14902"/>
            </a:schemeClr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GB" sz="36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Abs</a:t>
            </a:r>
          </a:p>
          <a:p>
            <a:pPr algn="ctr">
              <a:defRPr/>
            </a:pPr>
            <a:r>
              <a:rPr lang="en-GB" sz="2800" i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(away from)</a:t>
            </a:r>
          </a:p>
        </p:txBody>
      </p:sp>
      <p:sp>
        <p:nvSpPr>
          <p:cNvPr id="6" name="Rectangle: Rounded Corners 4"/>
          <p:cNvSpPr>
            <a:spLocks noChangeArrowheads="1"/>
          </p:cNvSpPr>
          <p:nvPr/>
        </p:nvSpPr>
        <p:spPr bwMode="auto">
          <a:xfrm>
            <a:off x="7024325" y="1905000"/>
            <a:ext cx="3124200" cy="1219200"/>
          </a:xfrm>
          <a:prstGeom prst="roundRect">
            <a:avLst/>
          </a:prstGeom>
          <a:solidFill>
            <a:schemeClr val="accent5">
              <a:lumMod val="40000"/>
              <a:lumOff val="60000"/>
              <a:alpha val="14902"/>
            </a:schemeClr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GB" sz="36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Trahere</a:t>
            </a:r>
          </a:p>
          <a:p>
            <a:pPr algn="ctr">
              <a:defRPr/>
            </a:pPr>
            <a:r>
              <a:rPr lang="en-GB" sz="2800" i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(to draw)</a:t>
            </a:r>
          </a:p>
        </p:txBody>
      </p:sp>
      <p:sp>
        <p:nvSpPr>
          <p:cNvPr id="10" name="Rectangle: Rounded Corners 4"/>
          <p:cNvSpPr>
            <a:spLocks noChangeArrowheads="1"/>
          </p:cNvSpPr>
          <p:nvPr/>
        </p:nvSpPr>
        <p:spPr bwMode="auto">
          <a:xfrm>
            <a:off x="4532312" y="3233738"/>
            <a:ext cx="3124200" cy="1033462"/>
          </a:xfrm>
          <a:prstGeom prst="roundRect">
            <a:avLst/>
          </a:prstGeom>
          <a:solidFill>
            <a:schemeClr val="accent5">
              <a:lumMod val="40000"/>
              <a:lumOff val="60000"/>
              <a:alpha val="14902"/>
            </a:schemeClr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Abstraction</a:t>
            </a:r>
          </a:p>
        </p:txBody>
      </p:sp>
      <p:cxnSp>
        <p:nvCxnSpPr>
          <p:cNvPr id="16" name="Straight Connector 15"/>
          <p:cNvCxnSpPr>
            <a:stCxn id="5" idx="3"/>
            <a:endCxn id="6" idx="1"/>
          </p:cNvCxnSpPr>
          <p:nvPr/>
        </p:nvCxnSpPr>
        <p:spPr>
          <a:xfrm>
            <a:off x="5180792" y="2514600"/>
            <a:ext cx="184353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cxnSpLocks/>
            <a:endCxn id="10" idx="0"/>
          </p:cNvCxnSpPr>
          <p:nvPr/>
        </p:nvCxnSpPr>
        <p:spPr>
          <a:xfrm flipH="1">
            <a:off x="6094412" y="2512724"/>
            <a:ext cx="8146" cy="721014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1950996" y="4560917"/>
            <a:ext cx="8286833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 fontAlgn="base"/>
            <a:r>
              <a:rPr lang="en-US" sz="3200" b="1" noProof="1">
                <a:solidFill>
                  <a:schemeClr val="bg1"/>
                </a:solidFill>
              </a:rPr>
              <a:t>Process of taking away or </a:t>
            </a:r>
            <a:r>
              <a:rPr lang="en-US" sz="3200" b="1" noProof="1"/>
              <a:t>removing characteristics from something </a:t>
            </a:r>
            <a:r>
              <a:rPr lang="en-US" sz="3200" b="1" noProof="1">
                <a:solidFill>
                  <a:schemeClr val="bg1"/>
                </a:solidFill>
              </a:rPr>
              <a:t>in order to reduce it to a</a:t>
            </a:r>
            <a:r>
              <a:rPr lang="en-US" sz="3200" b="1" noProof="1">
                <a:solidFill>
                  <a:srgbClr val="FBEEDC"/>
                </a:solidFill>
              </a:rPr>
              <a:t> </a:t>
            </a:r>
            <a:r>
              <a:rPr lang="en-US" sz="3200" b="1" noProof="1"/>
              <a:t>set of essential characteristics.</a:t>
            </a:r>
            <a:endParaRPr lang="en-US" sz="3200" b="1" noProof="1"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991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627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190353" y="1196125"/>
            <a:ext cx="11542859" cy="520106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Abstraction</a:t>
            </a:r>
            <a:r>
              <a:rPr lang="en-US" dirty="0"/>
              <a:t> means ignoring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irrelevant</a:t>
            </a:r>
            <a:r>
              <a:rPr lang="en-US" dirty="0"/>
              <a:t> features, properties, or functions and emphasizing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relevant ones ...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spcBef>
                <a:spcPts val="24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... relevant to the project </a:t>
            </a:r>
            <a:r>
              <a:rPr lang="en-US" dirty="0"/>
              <a:t>we develop</a:t>
            </a:r>
          </a:p>
          <a:p>
            <a:r>
              <a:rPr lang="en-US" dirty="0"/>
              <a:t>Abstraction helps managing complexity</a:t>
            </a:r>
            <a:endParaRPr lang="bg-BG" dirty="0"/>
          </a:p>
        </p:txBody>
      </p:sp>
      <p:sp>
        <p:nvSpPr>
          <p:cNvPr id="79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in OOP</a:t>
            </a:r>
            <a:endParaRPr lang="bg-B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hought Bubble: Cloud 6"/>
          <p:cNvSpPr/>
          <p:nvPr/>
        </p:nvSpPr>
        <p:spPr>
          <a:xfrm>
            <a:off x="3351212" y="3275076"/>
            <a:ext cx="7162800" cy="1068324"/>
          </a:xfrm>
          <a:prstGeom prst="cloudCallout">
            <a:avLst>
              <a:gd name="adj1" fmla="val -60621"/>
              <a:gd name="adj2" fmla="val -96568"/>
            </a:avLst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"Relevant" to what?</a:t>
            </a:r>
            <a:endParaRPr lang="bg-BG" sz="4000" b="1" dirty="0">
              <a:solidFill>
                <a:schemeClr val="bg1"/>
              </a:solidFill>
            </a:endParaRPr>
          </a:p>
        </p:txBody>
      </p:sp>
      <p:pic>
        <p:nvPicPr>
          <p:cNvPr id="9" name="Graphic 8" descr="Ma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0012" y="2590800"/>
            <a:ext cx="1981200" cy="1981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251628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627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190353" y="1196125"/>
            <a:ext cx="11542859" cy="520106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Abstraction</a:t>
            </a:r>
            <a:r>
              <a:rPr lang="en-US" dirty="0"/>
              <a:t> lets you focus on what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 does </a:t>
            </a:r>
            <a:r>
              <a:rPr lang="en-US" dirty="0"/>
              <a:t>instead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how it does it.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endParaRPr lang="bg-BG" dirty="0"/>
          </a:p>
        </p:txBody>
      </p:sp>
      <p:sp>
        <p:nvSpPr>
          <p:cNvPr id="79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Example</a:t>
            </a:r>
            <a:endParaRPr lang="bg-B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753" y="2590800"/>
            <a:ext cx="7094141" cy="3528153"/>
          </a:xfrm>
          <a:prstGeom prst="ellipse">
            <a:avLst/>
          </a:prstGeom>
          <a:ln>
            <a:noFill/>
          </a:ln>
          <a:effectLst>
            <a:outerShdw blurRad="50800" dist="50800" dir="5400000" sx="200000" sy="200000" algn="ctr" rotWithShape="0">
              <a:srgbClr val="000000">
                <a:alpha val="0"/>
              </a:srgb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785198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There are two ways to achieve abstraction in Java</a:t>
            </a:r>
          </a:p>
          <a:p>
            <a:pPr lvl="1"/>
            <a:r>
              <a:rPr lang="en-US" dirty="0"/>
              <a:t>Interfaces (100% abstraction)</a:t>
            </a:r>
          </a:p>
          <a:p>
            <a:pPr lvl="1"/>
            <a:r>
              <a:rPr lang="en-US" dirty="0"/>
              <a:t>Abstract class (0% - 100% abstraction)</a:t>
            </a:r>
            <a:endParaRPr lang="bg-BG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achieve abstraction?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09709" y="3644205"/>
            <a:ext cx="11034600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public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interface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Animal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{}</a:t>
            </a:r>
          </a:p>
          <a:p>
            <a:pPr fontAlgn="base"/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public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abstract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class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Mammal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{}</a:t>
            </a:r>
          </a:p>
          <a:p>
            <a:pPr fontAlgn="base"/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public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class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Person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extends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Mammal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implements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Animal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{}</a:t>
            </a:r>
          </a:p>
        </p:txBody>
      </p:sp>
    </p:spTree>
    <p:extLst>
      <p:ext uri="{BB962C8B-B14F-4D97-AF65-F5344CB8AC3E}">
        <p14:creationId xmlns:p14="http://schemas.microsoft.com/office/powerpoint/2010/main" val="33123001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type="body" sz="quarter" idx="10"/>
          </p:nvPr>
        </p:nvSpPr>
        <p:spPr>
          <a:xfrm>
            <a:off x="188815" y="1254987"/>
            <a:ext cx="5753197" cy="5570355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Abstraction</a:t>
            </a:r>
          </a:p>
          <a:p>
            <a:r>
              <a:rPr lang="en-US" dirty="0"/>
              <a:t>Achieve with interfaces and </a:t>
            </a:r>
            <a:br>
              <a:rPr lang="en-US" dirty="0"/>
            </a:br>
            <a:r>
              <a:rPr lang="en-US" dirty="0"/>
              <a:t>abstract classes </a:t>
            </a:r>
          </a:p>
          <a:p>
            <a:r>
              <a:rPr lang="en-US" dirty="0"/>
              <a:t>Abstraction is a process of hiding the implementation details and showing only functionality to the </a:t>
            </a:r>
            <a:r>
              <a:rPr lang="en-US" dirty="0" smtClean="0"/>
              <a:t>user.</a:t>
            </a:r>
            <a:endParaRPr lang="bg-BG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vs Encapsulation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Content Placeholder 10"/>
          <p:cNvSpPr txBox="1">
            <a:spLocks/>
          </p:cNvSpPr>
          <p:nvPr/>
        </p:nvSpPr>
        <p:spPr>
          <a:xfrm>
            <a:off x="6170612" y="1254987"/>
            <a:ext cx="5824622" cy="5570355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b="1" dirty="0"/>
              <a:t>Encapsulation</a:t>
            </a:r>
          </a:p>
          <a:p>
            <a:pPr>
              <a:buClr>
                <a:schemeClr val="tx1"/>
              </a:buClr>
            </a:pPr>
            <a:r>
              <a:rPr lang="en-US" dirty="0"/>
              <a:t>Achieve with access modifiers (private, public…)</a:t>
            </a:r>
          </a:p>
          <a:p>
            <a:pPr>
              <a:buClr>
                <a:schemeClr val="tx1"/>
              </a:buClr>
            </a:pPr>
            <a:r>
              <a:rPr lang="en-US" dirty="0"/>
              <a:t>Encapsulation is used for hide the code and data in a single unit to protect the data from the outside the world 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7427775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3_1">
  <a:themeElements>
    <a:clrScheme name="SoftUni Cello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SoftUni-PowerPoint-Template-3-1</Template>
  <TotalTime>0</TotalTime>
  <Words>3038</Words>
  <Application>Microsoft Office PowerPoint</Application>
  <PresentationFormat>Custom</PresentationFormat>
  <Paragraphs>651</Paragraphs>
  <Slides>43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맑은 고딕</vt:lpstr>
      <vt:lpstr>Arial</vt:lpstr>
      <vt:lpstr>Calibri</vt:lpstr>
      <vt:lpstr>Consolas</vt:lpstr>
      <vt:lpstr>Wingdings</vt:lpstr>
      <vt:lpstr>Wingdings 2</vt:lpstr>
      <vt:lpstr>SoftUni3_1</vt:lpstr>
      <vt:lpstr>Java OOP Principles</vt:lpstr>
      <vt:lpstr>Table of Contents </vt:lpstr>
      <vt:lpstr>Questions</vt:lpstr>
      <vt:lpstr>PowerPoint Presentation</vt:lpstr>
      <vt:lpstr>What is Abstraction?</vt:lpstr>
      <vt:lpstr>Abstraction in OOP</vt:lpstr>
      <vt:lpstr>Abstraction Example</vt:lpstr>
      <vt:lpstr>How do we achieve abstraction?</vt:lpstr>
      <vt:lpstr>Abstraction vs Encapsulation</vt:lpstr>
      <vt:lpstr>Abstraction vs Encapsulation (2)</vt:lpstr>
      <vt:lpstr>PowerPoint Presentation</vt:lpstr>
      <vt:lpstr>Interface</vt:lpstr>
      <vt:lpstr>implements vs extends</vt:lpstr>
      <vt:lpstr>Interface Example</vt:lpstr>
      <vt:lpstr>Problem: Shapes Drawing </vt:lpstr>
      <vt:lpstr>Solution: Shapes Drawing</vt:lpstr>
      <vt:lpstr>Solution: Shapes Drawing - Rectangle Draw</vt:lpstr>
      <vt:lpstr>Solution: Shapes Drawing - Circle Draw </vt:lpstr>
      <vt:lpstr>Problem: Car Shop</vt:lpstr>
      <vt:lpstr>Solution: Car Shop</vt:lpstr>
      <vt:lpstr>Solution: Car Shop</vt:lpstr>
      <vt:lpstr>PowerPoint Presentation</vt:lpstr>
      <vt:lpstr>Extend Interface</vt:lpstr>
      <vt:lpstr>Extend Interface (2)</vt:lpstr>
      <vt:lpstr>Problem: Car Shop Extend</vt:lpstr>
      <vt:lpstr>Solution: Car Shop Extend</vt:lpstr>
      <vt:lpstr>Solution: Car Shop</vt:lpstr>
      <vt:lpstr>Default Method</vt:lpstr>
      <vt:lpstr>Default Method (2)</vt:lpstr>
      <vt:lpstr>Static Method</vt:lpstr>
      <vt:lpstr>Problem: Say Hello! </vt:lpstr>
      <vt:lpstr>Solution: Say Hello </vt:lpstr>
      <vt:lpstr>Solution: Say Hello</vt:lpstr>
      <vt:lpstr>Interface vs Abstract Class</vt:lpstr>
      <vt:lpstr>Problem: Say Hello Extend</vt:lpstr>
      <vt:lpstr>Solution: Say Hello Extend</vt:lpstr>
      <vt:lpstr>PowerPoint Presentation</vt:lpstr>
      <vt:lpstr>Summary</vt:lpstr>
      <vt:lpstr>PowerPoint Presentation</vt:lpstr>
      <vt:lpstr>SoftUni Diamond Partners</vt:lpstr>
      <vt:lpstr>SoftUni Organizational Partners</vt:lpstr>
      <vt:lpstr>Trainings @ Software University (SoftUni)</vt:lpstr>
      <vt:lpstr>License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Interfaces and Abstraction in OOP</dc:title>
  <dc:subject>C# Basics Course</dc:subject>
  <dc:creator/>
  <cp:keywords>Fundamental, Inheritance, Abstraction, OOP,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2018-10-22T14:03:03Z</dcterms:modified>
  <cp:category>programming, software engineering, Java, OOP Advanced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